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Open Sans Light" panose="020B0604020202020204" charset="0"/>
      <p:regular r:id="rId29"/>
    </p:embeddedFont>
    <p:embeddedFont>
      <p:font typeface="Times New Roman Bold" panose="02020803070505020304" pitchFamily="18" charset="0"/>
      <p:bold r:id="rId30"/>
    </p:embeddedFont>
    <p:embeddedFont>
      <p:font typeface="Canva Sans" panose="020B0604020202020204" charset="0"/>
      <p:regular r:id="rId31"/>
    </p:embeddedFont>
    <p:embeddedFont>
      <p:font typeface="Canva Sans Bold"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0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29"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32.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slide" Target="slide3.xml"/><Relationship Id="rId18" Type="http://schemas.openxmlformats.org/officeDocument/2006/relationships/slide" Target="slide17.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slide" Target="slide7.xml"/><Relationship Id="rId2" Type="http://schemas.openxmlformats.org/officeDocument/2006/relationships/image" Target="../media/image1.png"/><Relationship Id="rId16"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slide" Target="slide5.xml"/><Relationship Id="rId10" Type="http://schemas.openxmlformats.org/officeDocument/2006/relationships/image" Target="../media/image21.svg"/><Relationship Id="rId19" Type="http://schemas.openxmlformats.org/officeDocument/2006/relationships/slide" Target="slide26.xml"/><Relationship Id="rId4" Type="http://schemas.openxmlformats.org/officeDocument/2006/relationships/image" Target="../media/image9.svg"/><Relationship Id="rId9" Type="http://schemas.openxmlformats.org/officeDocument/2006/relationships/image" Target="../media/image11.png"/><Relationship Id="rId14" Type="http://schemas.openxmlformats.org/officeDocument/2006/relationships/slide" Target="slide4.xml"/></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34.gif"/><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36.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38.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29" Type="http://schemas.openxmlformats.org/officeDocument/2006/relationships/image" Target="../media/image62.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40.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29"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42.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4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43.gif"/></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5.svg"/><Relationship Id="rId18" Type="http://schemas.openxmlformats.org/officeDocument/2006/relationships/image" Target="../media/image11.png"/><Relationship Id="rId26" Type="http://schemas.openxmlformats.org/officeDocument/2006/relationships/image" Target="../media/image15.png"/><Relationship Id="rId3" Type="http://schemas.openxmlformats.org/officeDocument/2006/relationships/image" Target="../media/image3.sv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8.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2.png"/><Relationship Id="rId16" Type="http://schemas.openxmlformats.org/officeDocument/2006/relationships/image" Target="../media/image10.png"/><Relationship Id="rId20"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24" Type="http://schemas.openxmlformats.org/officeDocument/2006/relationships/image" Target="../media/image14.png"/><Relationship Id="rId5" Type="http://schemas.openxmlformats.org/officeDocument/2006/relationships/image" Target="../media/image5.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7.png"/><Relationship Id="rId19"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image" Target="../media/image29.svg"/></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9.sv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9.svg"/><Relationship Id="rId3" Type="http://schemas.openxmlformats.org/officeDocument/2006/relationships/image" Target="../media/image2.png"/><Relationship Id="rId21" Type="http://schemas.openxmlformats.org/officeDocument/2006/relationships/image" Target="../media/image13.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7.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4.png"/><Relationship Id="rId10" Type="http://schemas.openxmlformats.org/officeDocument/2006/relationships/image" Target="../media/image11.svg"/><Relationship Id="rId19"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5.sv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xmlns="" r:embed="rId30"/>
                </a:ext>
              </a:extLst>
            </a:blip>
            <a:stretch>
              <a:fillRect/>
            </a:stretch>
          </a:blipFill>
          <a:ln cap="sq">
            <a:noFill/>
            <a:prstDash val="solid"/>
            <a:miter/>
          </a:ln>
        </p:spPr>
      </p:sp>
      <p:sp>
        <p:nvSpPr>
          <p:cNvPr id="17" name="TextBox 17"/>
          <p:cNvSpPr txBox="1"/>
          <p:nvPr/>
        </p:nvSpPr>
        <p:spPr>
          <a:xfrm>
            <a:off x="2810910" y="1359468"/>
            <a:ext cx="10910396" cy="3448620"/>
          </a:xfrm>
          <a:prstGeom prst="rect">
            <a:avLst/>
          </a:prstGeom>
        </p:spPr>
        <p:txBody>
          <a:bodyPr lIns="0" tIns="0" rIns="0" bIns="0" rtlCol="0" anchor="t">
            <a:spAutoFit/>
          </a:bodyPr>
          <a:lstStyle/>
          <a:p>
            <a:pPr algn="ctr">
              <a:lnSpc>
                <a:spcPts val="12218"/>
              </a:lnSpc>
            </a:pPr>
            <a:r>
              <a:rPr lang="en-US" sz="12998">
                <a:solidFill>
                  <a:srgbClr val="000000"/>
                </a:solidFill>
                <a:latin typeface="Times New Roman Bold"/>
              </a:rPr>
              <a:t>Social Media Application</a:t>
            </a:r>
          </a:p>
        </p:txBody>
      </p:sp>
      <p:sp>
        <p:nvSpPr>
          <p:cNvPr id="18" name="TextBox 18"/>
          <p:cNvSpPr txBox="1"/>
          <p:nvPr/>
        </p:nvSpPr>
        <p:spPr>
          <a:xfrm>
            <a:off x="7560624" y="5044127"/>
            <a:ext cx="8459795" cy="3825734"/>
          </a:xfrm>
          <a:prstGeom prst="rect">
            <a:avLst/>
          </a:prstGeom>
        </p:spPr>
        <p:txBody>
          <a:bodyPr lIns="0" tIns="0" rIns="0" bIns="0" rtlCol="0" anchor="t">
            <a:spAutoFit/>
          </a:bodyPr>
          <a:lstStyle/>
          <a:p>
            <a:pPr algn="ctr">
              <a:lnSpc>
                <a:spcPts val="5959"/>
              </a:lnSpc>
            </a:pPr>
            <a:r>
              <a:rPr lang="en-US" sz="4381" spc="-87">
                <a:solidFill>
                  <a:srgbClr val="000000"/>
                </a:solidFill>
                <a:latin typeface="Times New Roman Bold"/>
              </a:rPr>
              <a:t>Presented by Group-10</a:t>
            </a:r>
          </a:p>
          <a:p>
            <a:pPr algn="ctr">
              <a:lnSpc>
                <a:spcPts val="5959"/>
              </a:lnSpc>
            </a:pPr>
            <a:r>
              <a:rPr lang="en-US" sz="4381" spc="-87">
                <a:solidFill>
                  <a:srgbClr val="000000"/>
                </a:solidFill>
                <a:latin typeface="Times New Roman Bold"/>
              </a:rPr>
              <a:t>AP21110011397-V.Divyambica</a:t>
            </a:r>
          </a:p>
          <a:p>
            <a:pPr algn="ctr">
              <a:lnSpc>
                <a:spcPts val="5959"/>
              </a:lnSpc>
            </a:pPr>
            <a:r>
              <a:rPr lang="en-US" sz="4381" spc="-87">
                <a:solidFill>
                  <a:srgbClr val="000000"/>
                </a:solidFill>
                <a:latin typeface="Times New Roman Bold"/>
              </a:rPr>
              <a:t>AP21110011405-P.Harika</a:t>
            </a:r>
          </a:p>
          <a:p>
            <a:pPr algn="ctr">
              <a:lnSpc>
                <a:spcPts val="5959"/>
              </a:lnSpc>
            </a:pPr>
            <a:r>
              <a:rPr lang="en-US" sz="4381" spc="-87">
                <a:solidFill>
                  <a:srgbClr val="000000"/>
                </a:solidFill>
                <a:latin typeface="Times New Roman Bold"/>
              </a:rPr>
              <a:t>AP21110011412-R.Akanksha</a:t>
            </a:r>
          </a:p>
          <a:p>
            <a:pPr algn="ctr">
              <a:lnSpc>
                <a:spcPts val="5959"/>
              </a:lnSpc>
            </a:pPr>
            <a:r>
              <a:rPr lang="en-US" sz="4381" spc="-87">
                <a:solidFill>
                  <a:srgbClr val="000000"/>
                </a:solidFill>
                <a:latin typeface="Times New Roman Bold"/>
              </a:rPr>
              <a:t>AP21110011413-T.Sireesha</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0" name="TextBox 20"/>
          <p:cNvSpPr txBox="1"/>
          <p:nvPr/>
        </p:nvSpPr>
        <p:spPr>
          <a:xfrm>
            <a:off x="17259300" y="8934767"/>
            <a:ext cx="22979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68593" y="305196"/>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Level-2</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5511633" y="1740523"/>
            <a:ext cx="7289901" cy="6542417"/>
          </a:xfrm>
          <a:custGeom>
            <a:avLst/>
            <a:gdLst/>
            <a:ahLst/>
            <a:cxnLst/>
            <a:rect l="l" t="t" r="r" b="b"/>
            <a:pathLst>
              <a:path w="7289901" h="6542417">
                <a:moveTo>
                  <a:pt x="0" y="0"/>
                </a:moveTo>
                <a:lnTo>
                  <a:pt x="7289900" y="0"/>
                </a:lnTo>
                <a:lnTo>
                  <a:pt x="7289900" y="6542417"/>
                </a:lnTo>
                <a:lnTo>
                  <a:pt x="0" y="6542417"/>
                </a:lnTo>
                <a:lnTo>
                  <a:pt x="0" y="0"/>
                </a:lnTo>
                <a:close/>
              </a:path>
            </a:pathLst>
          </a:custGeom>
          <a:blipFill>
            <a:blip r:embed="rId27"/>
            <a:stretch>
              <a:fillRect t="-3058" b="-1078"/>
            </a:stretch>
          </a:blipFill>
        </p:spPr>
      </p:sp>
      <p:sp>
        <p:nvSpPr>
          <p:cNvPr id="17" name="TextBox 17"/>
          <p:cNvSpPr txBox="1"/>
          <p:nvPr/>
        </p:nvSpPr>
        <p:spPr>
          <a:xfrm>
            <a:off x="17107674" y="9023747"/>
            <a:ext cx="723126"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888703" y="718735"/>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USE CASE DIAGRAM</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5333698" y="2371030"/>
            <a:ext cx="7620604" cy="6342759"/>
          </a:xfrm>
          <a:custGeom>
            <a:avLst/>
            <a:gdLst/>
            <a:ahLst/>
            <a:cxnLst/>
            <a:rect l="l" t="t" r="r" b="b"/>
            <a:pathLst>
              <a:path w="7620604" h="6342759">
                <a:moveTo>
                  <a:pt x="0" y="0"/>
                </a:moveTo>
                <a:lnTo>
                  <a:pt x="7620604" y="0"/>
                </a:lnTo>
                <a:lnTo>
                  <a:pt x="7620604" y="6342759"/>
                </a:lnTo>
                <a:lnTo>
                  <a:pt x="0" y="6342759"/>
                </a:lnTo>
                <a:lnTo>
                  <a:pt x="0" y="0"/>
                </a:lnTo>
                <a:close/>
              </a:path>
            </a:pathLst>
          </a:custGeom>
          <a:blipFill>
            <a:blip r:embed="rId27"/>
            <a:stretch>
              <a:fillRect t="-453" b="-453"/>
            </a:stretch>
          </a:blipFill>
        </p:spPr>
      </p:sp>
      <p:sp>
        <p:nvSpPr>
          <p:cNvPr id="17" name="TextBox 17"/>
          <p:cNvSpPr txBox="1"/>
          <p:nvPr/>
        </p:nvSpPr>
        <p:spPr>
          <a:xfrm>
            <a:off x="17144405" y="8934767"/>
            <a:ext cx="508979"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ER DIAGRAM</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6078590" y="2141445"/>
            <a:ext cx="6130821" cy="6004110"/>
          </a:xfrm>
          <a:custGeom>
            <a:avLst/>
            <a:gdLst/>
            <a:ahLst/>
            <a:cxnLst/>
            <a:rect l="l" t="t" r="r" b="b"/>
            <a:pathLst>
              <a:path w="6130821" h="6004110">
                <a:moveTo>
                  <a:pt x="0" y="0"/>
                </a:moveTo>
                <a:lnTo>
                  <a:pt x="6130820" y="0"/>
                </a:lnTo>
                <a:lnTo>
                  <a:pt x="6130820" y="6004110"/>
                </a:lnTo>
                <a:lnTo>
                  <a:pt x="0" y="6004110"/>
                </a:lnTo>
                <a:lnTo>
                  <a:pt x="0" y="0"/>
                </a:lnTo>
                <a:close/>
              </a:path>
            </a:pathLst>
          </a:custGeom>
          <a:blipFill>
            <a:blip r:embed="rId27"/>
            <a:stretch>
              <a:fillRect/>
            </a:stretch>
          </a:blipFill>
        </p:spPr>
      </p:sp>
      <p:sp>
        <p:nvSpPr>
          <p:cNvPr id="17" name="Freeform 17"/>
          <p:cNvSpPr/>
          <p:nvPr/>
        </p:nvSpPr>
        <p:spPr>
          <a:xfrm>
            <a:off x="5847044" y="2013783"/>
            <a:ext cx="6799207" cy="6543946"/>
          </a:xfrm>
          <a:custGeom>
            <a:avLst/>
            <a:gdLst/>
            <a:ahLst/>
            <a:cxnLst/>
            <a:rect l="l" t="t" r="r" b="b"/>
            <a:pathLst>
              <a:path w="6799207" h="6543946">
                <a:moveTo>
                  <a:pt x="0" y="0"/>
                </a:moveTo>
                <a:lnTo>
                  <a:pt x="6799207" y="0"/>
                </a:lnTo>
                <a:lnTo>
                  <a:pt x="6799207" y="6543946"/>
                </a:lnTo>
                <a:lnTo>
                  <a:pt x="0" y="6543946"/>
                </a:lnTo>
                <a:lnTo>
                  <a:pt x="0" y="0"/>
                </a:lnTo>
                <a:close/>
              </a:path>
            </a:pathLst>
          </a:custGeom>
          <a:blipFill>
            <a:blip r:embed="rId27"/>
            <a:stretch>
              <a:fillRect t="-1835" r="-533" b="-460"/>
            </a:stretch>
          </a:blipFill>
        </p:spPr>
      </p:sp>
      <p:sp>
        <p:nvSpPr>
          <p:cNvPr id="18" name="TextBox 18"/>
          <p:cNvSpPr txBox="1"/>
          <p:nvPr/>
        </p:nvSpPr>
        <p:spPr>
          <a:xfrm>
            <a:off x="17140773" y="8934767"/>
            <a:ext cx="46684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ACTIVITY DIAGRAM</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5847044" y="2113835"/>
            <a:ext cx="5610716" cy="5847636"/>
          </a:xfrm>
          <a:custGeom>
            <a:avLst/>
            <a:gdLst/>
            <a:ahLst/>
            <a:cxnLst/>
            <a:rect l="l" t="t" r="r" b="b"/>
            <a:pathLst>
              <a:path w="5610716" h="5847636">
                <a:moveTo>
                  <a:pt x="0" y="0"/>
                </a:moveTo>
                <a:lnTo>
                  <a:pt x="5610715" y="0"/>
                </a:lnTo>
                <a:lnTo>
                  <a:pt x="5610715" y="5847636"/>
                </a:lnTo>
                <a:lnTo>
                  <a:pt x="0" y="5847636"/>
                </a:lnTo>
                <a:lnTo>
                  <a:pt x="0" y="0"/>
                </a:lnTo>
                <a:close/>
              </a:path>
            </a:pathLst>
          </a:custGeom>
          <a:blipFill>
            <a:blip r:embed="rId27"/>
            <a:stretch>
              <a:fillRect/>
            </a:stretch>
          </a:blipFill>
        </p:spPr>
      </p:sp>
      <p:sp>
        <p:nvSpPr>
          <p:cNvPr id="17" name="TextBox 17"/>
          <p:cNvSpPr txBox="1"/>
          <p:nvPr/>
        </p:nvSpPr>
        <p:spPr>
          <a:xfrm>
            <a:off x="17134046" y="8934767"/>
            <a:ext cx="519338"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CLASS DIAGRAM</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6255255" y="1700136"/>
            <a:ext cx="5921815" cy="7387487"/>
          </a:xfrm>
          <a:custGeom>
            <a:avLst/>
            <a:gdLst/>
            <a:ahLst/>
            <a:cxnLst/>
            <a:rect l="l" t="t" r="r" b="b"/>
            <a:pathLst>
              <a:path w="5921815" h="7387487">
                <a:moveTo>
                  <a:pt x="0" y="0"/>
                </a:moveTo>
                <a:lnTo>
                  <a:pt x="5921815" y="0"/>
                </a:lnTo>
                <a:lnTo>
                  <a:pt x="5921815" y="7387487"/>
                </a:lnTo>
                <a:lnTo>
                  <a:pt x="0" y="7387487"/>
                </a:lnTo>
                <a:lnTo>
                  <a:pt x="0" y="0"/>
                </a:lnTo>
                <a:close/>
              </a:path>
            </a:pathLst>
          </a:custGeom>
          <a:blipFill>
            <a:blip r:embed="rId27"/>
            <a:stretch>
              <a:fillRect l="-159" r="-159" b="-4571"/>
            </a:stretch>
          </a:blipFill>
        </p:spPr>
      </p:sp>
      <p:sp>
        <p:nvSpPr>
          <p:cNvPr id="17" name="TextBox 17"/>
          <p:cNvSpPr txBox="1"/>
          <p:nvPr/>
        </p:nvSpPr>
        <p:spPr>
          <a:xfrm>
            <a:off x="17134046" y="8934767"/>
            <a:ext cx="519338" cy="574196"/>
          </a:xfrm>
          <a:prstGeom prst="rect">
            <a:avLst/>
          </a:prstGeom>
        </p:spPr>
        <p:txBody>
          <a:bodyPr wrap="square" lIns="0" tIns="0" rIns="0" bIns="0" rtlCol="0" anchor="t">
            <a:spAutoFit/>
          </a:bodyPr>
          <a:lstStyle/>
          <a:p>
            <a:pPr algn="ctr">
              <a:lnSpc>
                <a:spcPts val="4759"/>
              </a:lnSpc>
            </a:pPr>
            <a:r>
              <a:rPr lang="en-US" sz="3399" dirty="0" smtClean="0">
                <a:solidFill>
                  <a:srgbClr val="000000"/>
                </a:solidFill>
                <a:latin typeface="Canva Sans"/>
              </a:rPr>
              <a:t>14</a:t>
            </a:r>
            <a:endParaRPr lang="en-US" sz="3399" dirty="0">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2090154" y="1393345"/>
            <a:ext cx="14888484" cy="165429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Functional Requirements</a:t>
            </a:r>
          </a:p>
        </p:txBody>
      </p:sp>
      <p:sp>
        <p:nvSpPr>
          <p:cNvPr id="17" name="TextBox 17"/>
          <p:cNvSpPr txBox="1"/>
          <p:nvPr/>
        </p:nvSpPr>
        <p:spPr>
          <a:xfrm>
            <a:off x="2273129" y="3264052"/>
            <a:ext cx="14060259" cy="5528159"/>
          </a:xfrm>
          <a:prstGeom prst="rect">
            <a:avLst/>
          </a:prstGeom>
        </p:spPr>
        <p:txBody>
          <a:bodyPr lIns="0" tIns="0" rIns="0" bIns="0" rtlCol="0" anchor="t">
            <a:spAutoFit/>
          </a:bodyPr>
          <a:lstStyle/>
          <a:p>
            <a:pPr marL="875107" lvl="1" indent="-437554" algn="ctr">
              <a:lnSpc>
                <a:spcPts val="5674"/>
              </a:lnSpc>
              <a:buFont typeface="Arial"/>
              <a:buChar char="•"/>
            </a:pPr>
            <a:r>
              <a:rPr lang="en-US" sz="4053">
                <a:solidFill>
                  <a:srgbClr val="000000"/>
                </a:solidFill>
                <a:latin typeface="Times New Roman Bold"/>
              </a:rPr>
              <a:t>User Registration and Authentication</a:t>
            </a:r>
          </a:p>
          <a:p>
            <a:pPr marL="875107" lvl="1" indent="-437554" algn="ctr">
              <a:lnSpc>
                <a:spcPts val="5674"/>
              </a:lnSpc>
              <a:buFont typeface="Arial"/>
              <a:buChar char="•"/>
            </a:pPr>
            <a:r>
              <a:rPr lang="en-US" sz="4053">
                <a:solidFill>
                  <a:srgbClr val="000000"/>
                </a:solidFill>
                <a:latin typeface="Times New Roman Bold"/>
              </a:rPr>
              <a:t>Profile Management</a:t>
            </a:r>
          </a:p>
          <a:p>
            <a:pPr marL="875107" lvl="1" indent="-437554" algn="ctr">
              <a:lnSpc>
                <a:spcPts val="5674"/>
              </a:lnSpc>
              <a:buFont typeface="Arial"/>
              <a:buChar char="•"/>
            </a:pPr>
            <a:r>
              <a:rPr lang="en-US" sz="4053">
                <a:solidFill>
                  <a:srgbClr val="000000"/>
                </a:solidFill>
                <a:latin typeface="Times New Roman Bold"/>
              </a:rPr>
              <a:t>Social Interaction (Follow and Unfollow)</a:t>
            </a:r>
          </a:p>
          <a:p>
            <a:pPr marL="875107" lvl="1" indent="-437554" algn="ctr">
              <a:lnSpc>
                <a:spcPts val="5674"/>
              </a:lnSpc>
              <a:buFont typeface="Arial"/>
              <a:buChar char="•"/>
            </a:pPr>
            <a:r>
              <a:rPr lang="en-US" sz="4053">
                <a:solidFill>
                  <a:srgbClr val="000000"/>
                </a:solidFill>
                <a:latin typeface="Times New Roman Bold"/>
              </a:rPr>
              <a:t>Content sharing (post)</a:t>
            </a:r>
          </a:p>
          <a:p>
            <a:pPr marL="875107" lvl="1" indent="-437554" algn="ctr">
              <a:lnSpc>
                <a:spcPts val="5674"/>
              </a:lnSpc>
              <a:buFont typeface="Arial"/>
              <a:buChar char="•"/>
            </a:pPr>
            <a:r>
              <a:rPr lang="en-US" sz="4053">
                <a:solidFill>
                  <a:srgbClr val="000000"/>
                </a:solidFill>
                <a:latin typeface="Times New Roman Bold"/>
              </a:rPr>
              <a:t>Like and Comment</a:t>
            </a:r>
          </a:p>
          <a:p>
            <a:pPr marL="875107" lvl="1" indent="-437554" algn="ctr">
              <a:lnSpc>
                <a:spcPts val="5674"/>
              </a:lnSpc>
              <a:buFont typeface="Arial"/>
              <a:buChar char="•"/>
            </a:pPr>
            <a:r>
              <a:rPr lang="en-US" sz="4053">
                <a:solidFill>
                  <a:srgbClr val="000000"/>
                </a:solidFill>
                <a:latin typeface="Times New Roman Bold"/>
              </a:rPr>
              <a:t>Search</a:t>
            </a:r>
          </a:p>
          <a:p>
            <a:pPr algn="ctr">
              <a:lnSpc>
                <a:spcPts val="9672"/>
              </a:lnSpc>
              <a:spcBef>
                <a:spcPct val="0"/>
              </a:spcBef>
            </a:pPr>
            <a:endParaRPr lang="en-US" sz="4053">
              <a:solidFill>
                <a:srgbClr val="000000"/>
              </a:solidFill>
              <a:latin typeface="Times New Roman Bold"/>
            </a:endParaRPr>
          </a:p>
        </p:txBody>
      </p:sp>
      <p:sp>
        <p:nvSpPr>
          <p:cNvPr id="18" name="TextBox 18"/>
          <p:cNvSpPr txBox="1"/>
          <p:nvPr/>
        </p:nvSpPr>
        <p:spPr>
          <a:xfrm>
            <a:off x="17068800" y="8934767"/>
            <a:ext cx="549712" cy="574196"/>
          </a:xfrm>
          <a:prstGeom prst="rect">
            <a:avLst/>
          </a:prstGeom>
        </p:spPr>
        <p:txBody>
          <a:bodyPr wrap="square" lIns="0" tIns="0" rIns="0" bIns="0" rtlCol="0" anchor="t">
            <a:spAutoFit/>
          </a:bodyPr>
          <a:lstStyle/>
          <a:p>
            <a:pPr algn="ctr">
              <a:lnSpc>
                <a:spcPts val="4759"/>
              </a:lnSpc>
            </a:pPr>
            <a:r>
              <a:rPr lang="en-US" sz="3399" dirty="0" smtClean="0">
                <a:solidFill>
                  <a:srgbClr val="000000"/>
                </a:solidFill>
                <a:latin typeface="Canva Sans"/>
              </a:rPr>
              <a:t>15</a:t>
            </a:r>
            <a:endParaRPr lang="en-US" sz="3399" dirty="0">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623126" y="1393345"/>
            <a:ext cx="17512474" cy="165429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 Non Functional Requirements</a:t>
            </a:r>
          </a:p>
        </p:txBody>
      </p:sp>
      <p:sp>
        <p:nvSpPr>
          <p:cNvPr id="17" name="TextBox 17"/>
          <p:cNvSpPr txBox="1"/>
          <p:nvPr/>
        </p:nvSpPr>
        <p:spPr>
          <a:xfrm>
            <a:off x="3397395" y="3788431"/>
            <a:ext cx="9504987" cy="4902557"/>
          </a:xfrm>
          <a:prstGeom prst="rect">
            <a:avLst/>
          </a:prstGeom>
        </p:spPr>
        <p:txBody>
          <a:bodyPr lIns="0" tIns="0" rIns="0" bIns="0" rtlCol="0" anchor="t">
            <a:spAutoFit/>
          </a:bodyPr>
          <a:lstStyle/>
          <a:p>
            <a:pPr marL="992239" lvl="1" indent="-496120" algn="ctr">
              <a:lnSpc>
                <a:spcPts val="6434"/>
              </a:lnSpc>
              <a:buFont typeface="Arial"/>
              <a:buChar char="•"/>
            </a:pPr>
            <a:r>
              <a:rPr lang="en-US" sz="4595">
                <a:solidFill>
                  <a:srgbClr val="000000"/>
                </a:solidFill>
                <a:latin typeface="Times New Roman Bold"/>
              </a:rPr>
              <a:t>Security</a:t>
            </a:r>
          </a:p>
          <a:p>
            <a:pPr marL="992239" lvl="1" indent="-496120" algn="ctr">
              <a:lnSpc>
                <a:spcPts val="6434"/>
              </a:lnSpc>
              <a:buFont typeface="Arial"/>
              <a:buChar char="•"/>
            </a:pPr>
            <a:r>
              <a:rPr lang="en-US" sz="4595">
                <a:solidFill>
                  <a:srgbClr val="000000"/>
                </a:solidFill>
                <a:latin typeface="Times New Roman Bold"/>
              </a:rPr>
              <a:t>Performance</a:t>
            </a:r>
          </a:p>
          <a:p>
            <a:pPr marL="992239" lvl="1" indent="-496120" algn="ctr">
              <a:lnSpc>
                <a:spcPts val="6434"/>
              </a:lnSpc>
              <a:buFont typeface="Arial"/>
              <a:buChar char="•"/>
            </a:pPr>
            <a:r>
              <a:rPr lang="en-US" sz="4595">
                <a:solidFill>
                  <a:srgbClr val="000000"/>
                </a:solidFill>
                <a:latin typeface="Times New Roman Bold"/>
              </a:rPr>
              <a:t>Scalability</a:t>
            </a:r>
          </a:p>
          <a:p>
            <a:pPr marL="992239" lvl="1" indent="-496120" algn="ctr">
              <a:lnSpc>
                <a:spcPts val="6434"/>
              </a:lnSpc>
              <a:buFont typeface="Arial"/>
              <a:buChar char="•"/>
            </a:pPr>
            <a:r>
              <a:rPr lang="en-US" sz="4595">
                <a:solidFill>
                  <a:srgbClr val="000000"/>
                </a:solidFill>
                <a:latin typeface="Times New Roman Bold"/>
              </a:rPr>
              <a:t>Usability</a:t>
            </a:r>
          </a:p>
          <a:p>
            <a:pPr marL="992239" lvl="1" indent="-496120" algn="ctr">
              <a:lnSpc>
                <a:spcPts val="6434"/>
              </a:lnSpc>
              <a:buFont typeface="Arial"/>
              <a:buChar char="•"/>
            </a:pPr>
            <a:r>
              <a:rPr lang="en-US" sz="4595">
                <a:solidFill>
                  <a:srgbClr val="000000"/>
                </a:solidFill>
                <a:latin typeface="Times New Roman Bold"/>
              </a:rPr>
              <a:t>Reliability</a:t>
            </a:r>
          </a:p>
          <a:p>
            <a:pPr algn="ctr">
              <a:lnSpc>
                <a:spcPts val="6434"/>
              </a:lnSpc>
              <a:spcBef>
                <a:spcPct val="0"/>
              </a:spcBef>
            </a:pPr>
            <a:endParaRPr lang="en-US" sz="4595">
              <a:solidFill>
                <a:srgbClr val="000000"/>
              </a:solidFill>
              <a:latin typeface="Times New Roman Bold"/>
            </a:endParaRPr>
          </a:p>
        </p:txBody>
      </p:sp>
      <p:sp>
        <p:nvSpPr>
          <p:cNvPr id="18" name="TextBox 18"/>
          <p:cNvSpPr txBox="1"/>
          <p:nvPr/>
        </p:nvSpPr>
        <p:spPr>
          <a:xfrm>
            <a:off x="17131724" y="8934767"/>
            <a:ext cx="699075" cy="574196"/>
          </a:xfrm>
          <a:prstGeom prst="rect">
            <a:avLst/>
          </a:prstGeom>
        </p:spPr>
        <p:txBody>
          <a:bodyPr wrap="square" lIns="0" tIns="0" rIns="0" bIns="0" rtlCol="0" anchor="t">
            <a:spAutoFit/>
          </a:bodyPr>
          <a:lstStyle/>
          <a:p>
            <a:pPr algn="ctr">
              <a:lnSpc>
                <a:spcPts val="4759"/>
              </a:lnSpc>
            </a:pPr>
            <a:r>
              <a:rPr lang="en-US" sz="3399" dirty="0" smtClean="0">
                <a:solidFill>
                  <a:srgbClr val="000000"/>
                </a:solidFill>
                <a:latin typeface="Canva Sans"/>
              </a:rPr>
              <a:t>16</a:t>
            </a:r>
            <a:endParaRPr lang="en-US" sz="3399" dirty="0">
              <a:solidFill>
                <a:srgbClr val="000000"/>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Register Page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15840" y="2152817"/>
            <a:ext cx="13456320" cy="5981366"/>
          </a:xfrm>
          <a:custGeom>
            <a:avLst/>
            <a:gdLst/>
            <a:ahLst/>
            <a:cxnLst/>
            <a:rect l="l" t="t" r="r" b="b"/>
            <a:pathLst>
              <a:path w="13456320" h="5981366">
                <a:moveTo>
                  <a:pt x="0" y="0"/>
                </a:moveTo>
                <a:lnTo>
                  <a:pt x="13456320" y="0"/>
                </a:lnTo>
                <a:lnTo>
                  <a:pt x="13456320" y="5981366"/>
                </a:lnTo>
                <a:lnTo>
                  <a:pt x="0" y="5981366"/>
                </a:lnTo>
                <a:lnTo>
                  <a:pt x="0" y="0"/>
                </a:lnTo>
                <a:close/>
              </a:path>
            </a:pathLst>
          </a:custGeom>
          <a:blipFill>
            <a:blip r:embed="rId27"/>
            <a:stretch>
              <a:fillRect/>
            </a:stretch>
          </a:blipFill>
        </p:spPr>
      </p:sp>
      <p:sp>
        <p:nvSpPr>
          <p:cNvPr id="17" name="TextBox 17"/>
          <p:cNvSpPr txBox="1"/>
          <p:nvPr/>
        </p:nvSpPr>
        <p:spPr>
          <a:xfrm>
            <a:off x="17152799" y="8934767"/>
            <a:ext cx="500585"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Login Page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18562" y="2471724"/>
            <a:ext cx="13450876" cy="6145356"/>
          </a:xfrm>
          <a:custGeom>
            <a:avLst/>
            <a:gdLst/>
            <a:ahLst/>
            <a:cxnLst/>
            <a:rect l="l" t="t" r="r" b="b"/>
            <a:pathLst>
              <a:path w="13450876" h="6145356">
                <a:moveTo>
                  <a:pt x="0" y="0"/>
                </a:moveTo>
                <a:lnTo>
                  <a:pt x="13450876" y="0"/>
                </a:lnTo>
                <a:lnTo>
                  <a:pt x="13450876" y="6145356"/>
                </a:lnTo>
                <a:lnTo>
                  <a:pt x="0" y="6145356"/>
                </a:lnTo>
                <a:lnTo>
                  <a:pt x="0" y="0"/>
                </a:lnTo>
                <a:close/>
              </a:path>
            </a:pathLst>
          </a:custGeom>
          <a:blipFill>
            <a:blip r:embed="rId27"/>
            <a:stretch>
              <a:fillRect/>
            </a:stretch>
          </a:blipFill>
        </p:spPr>
      </p:sp>
      <p:sp>
        <p:nvSpPr>
          <p:cNvPr id="17" name="TextBox 17"/>
          <p:cNvSpPr txBox="1"/>
          <p:nvPr/>
        </p:nvSpPr>
        <p:spPr>
          <a:xfrm>
            <a:off x="17128867" y="8934767"/>
            <a:ext cx="49065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Home Page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25495" y="1943537"/>
            <a:ext cx="13437011" cy="6399925"/>
          </a:xfrm>
          <a:custGeom>
            <a:avLst/>
            <a:gdLst/>
            <a:ahLst/>
            <a:cxnLst/>
            <a:rect l="l" t="t" r="r" b="b"/>
            <a:pathLst>
              <a:path w="13437011" h="6399925">
                <a:moveTo>
                  <a:pt x="0" y="0"/>
                </a:moveTo>
                <a:lnTo>
                  <a:pt x="13437010" y="0"/>
                </a:lnTo>
                <a:lnTo>
                  <a:pt x="13437010" y="6399926"/>
                </a:lnTo>
                <a:lnTo>
                  <a:pt x="0" y="6399926"/>
                </a:lnTo>
                <a:lnTo>
                  <a:pt x="0" y="0"/>
                </a:lnTo>
                <a:close/>
              </a:path>
            </a:pathLst>
          </a:custGeom>
          <a:blipFill>
            <a:blip r:embed="rId27"/>
            <a:stretch>
              <a:fillRect/>
            </a:stretch>
          </a:blipFill>
        </p:spPr>
      </p:sp>
      <p:sp>
        <p:nvSpPr>
          <p:cNvPr id="17" name="Freeform 17"/>
          <p:cNvSpPr/>
          <p:nvPr/>
        </p:nvSpPr>
        <p:spPr>
          <a:xfrm>
            <a:off x="11240190" y="187883"/>
            <a:ext cx="1748390" cy="1681634"/>
          </a:xfrm>
          <a:custGeom>
            <a:avLst/>
            <a:gdLst/>
            <a:ahLst/>
            <a:cxnLst/>
            <a:rect l="l" t="t" r="r" b="b"/>
            <a:pathLst>
              <a:path w="1748390" h="1681634">
                <a:moveTo>
                  <a:pt x="0" y="0"/>
                </a:moveTo>
                <a:lnTo>
                  <a:pt x="1748390" y="0"/>
                </a:lnTo>
                <a:lnTo>
                  <a:pt x="1748390" y="1681634"/>
                </a:lnTo>
                <a:lnTo>
                  <a:pt x="0" y="1681634"/>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18" name="TextBox 18"/>
          <p:cNvSpPr txBox="1"/>
          <p:nvPr/>
        </p:nvSpPr>
        <p:spPr>
          <a:xfrm>
            <a:off x="17120533" y="8934767"/>
            <a:ext cx="532851"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5752234" y="969860"/>
            <a:ext cx="7848753" cy="1348740"/>
          </a:xfrm>
          <a:prstGeom prst="rect">
            <a:avLst/>
          </a:prstGeom>
        </p:spPr>
        <p:txBody>
          <a:bodyPr lIns="0" tIns="0" rIns="0" bIns="0" rtlCol="0" anchor="t">
            <a:spAutoFit/>
          </a:bodyPr>
          <a:lstStyle/>
          <a:p>
            <a:pPr algn="l">
              <a:lnSpc>
                <a:spcPts val="8730"/>
              </a:lnSpc>
            </a:pPr>
            <a:r>
              <a:rPr lang="en-US" sz="9000">
                <a:solidFill>
                  <a:srgbClr val="000000"/>
                </a:solidFill>
                <a:latin typeface="Times New Roman Bold"/>
              </a:rPr>
              <a:t>Contents</a:t>
            </a:r>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6" name="Freeform 6"/>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TextBox 9"/>
          <p:cNvSpPr txBox="1"/>
          <p:nvPr/>
        </p:nvSpPr>
        <p:spPr>
          <a:xfrm>
            <a:off x="1382879" y="2435887"/>
            <a:ext cx="8031242" cy="6822413"/>
          </a:xfrm>
          <a:prstGeom prst="rect">
            <a:avLst/>
          </a:prstGeom>
        </p:spPr>
        <p:txBody>
          <a:bodyPr lIns="0" tIns="0" rIns="0" bIns="0" rtlCol="0" anchor="t">
            <a:spAutoFit/>
          </a:bodyPr>
          <a:lstStyle/>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3" action="ppaction://hlinksldjump"/>
              </a:rPr>
              <a:t>Introduction</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4" action="ppaction://hlinksldjump"/>
              </a:rPr>
              <a:t>Project Timeline</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5" action="ppaction://hlinksldjump"/>
              </a:rPr>
              <a:t>Description</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6" action="ppaction://hlinksldjump"/>
              </a:rPr>
              <a:t>Technologies used</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7" action="ppaction://hlinksldjump"/>
              </a:rPr>
              <a:t>Step-By-step process</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8" action="ppaction://hlinksldjump"/>
              </a:rPr>
              <a:t>Interface</a:t>
            </a:r>
          </a:p>
          <a:p>
            <a:pPr marL="1193075" lvl="1" indent="-596537" algn="just">
              <a:lnSpc>
                <a:spcPts val="7736"/>
              </a:lnSpc>
              <a:buFont typeface="Arial"/>
              <a:buChar char="•"/>
            </a:pPr>
            <a:r>
              <a:rPr lang="en-US" sz="5526">
                <a:solidFill>
                  <a:srgbClr val="000000"/>
                </a:solidFill>
                <a:latin typeface="Open Sans Light"/>
              </a:rPr>
              <a:t> </a:t>
            </a:r>
            <a:r>
              <a:rPr lang="en-US" sz="5526" u="sng">
                <a:solidFill>
                  <a:srgbClr val="000000"/>
                </a:solidFill>
                <a:latin typeface="Open Sans Light"/>
                <a:hlinkClick r:id="rId19" action="ppaction://hlinksldjump"/>
              </a:rPr>
              <a:t>Conclusion</a:t>
            </a:r>
          </a:p>
        </p:txBody>
      </p:sp>
      <p:sp>
        <p:nvSpPr>
          <p:cNvPr id="10" name="TextBox 10"/>
          <p:cNvSpPr txBox="1"/>
          <p:nvPr/>
        </p:nvSpPr>
        <p:spPr>
          <a:xfrm>
            <a:off x="17255669" y="8934767"/>
            <a:ext cx="23705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Followers Page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15840" y="2222939"/>
            <a:ext cx="13456320" cy="5841123"/>
          </a:xfrm>
          <a:custGeom>
            <a:avLst/>
            <a:gdLst/>
            <a:ahLst/>
            <a:cxnLst/>
            <a:rect l="l" t="t" r="r" b="b"/>
            <a:pathLst>
              <a:path w="13456320" h="5841123">
                <a:moveTo>
                  <a:pt x="0" y="0"/>
                </a:moveTo>
                <a:lnTo>
                  <a:pt x="13456320" y="0"/>
                </a:lnTo>
                <a:lnTo>
                  <a:pt x="13456320" y="5841122"/>
                </a:lnTo>
                <a:lnTo>
                  <a:pt x="0" y="5841122"/>
                </a:lnTo>
                <a:lnTo>
                  <a:pt x="0" y="0"/>
                </a:lnTo>
                <a:close/>
              </a:path>
            </a:pathLst>
          </a:custGeom>
          <a:blipFill>
            <a:blip r:embed="rId27"/>
            <a:stretch>
              <a:fillRect/>
            </a:stretch>
          </a:blipFill>
        </p:spPr>
      </p:sp>
      <p:pic>
        <p:nvPicPr>
          <p:cNvPr id="17" name="Picture 17"/>
          <p:cNvPicPr>
            <a:picLocks noChangeAspect="1"/>
          </p:cNvPicPr>
          <p:nvPr/>
        </p:nvPicPr>
        <p:blipFill>
          <a:blip r:embed="rId28"/>
          <a:srcRect/>
          <a:stretch>
            <a:fillRect/>
          </a:stretch>
        </p:blipFill>
        <p:spPr>
          <a:xfrm>
            <a:off x="11699298" y="92718"/>
            <a:ext cx="2795474" cy="2278311"/>
          </a:xfrm>
          <a:prstGeom prst="rect">
            <a:avLst/>
          </a:prstGeom>
        </p:spPr>
      </p:pic>
      <p:sp>
        <p:nvSpPr>
          <p:cNvPr id="18" name="TextBox 18"/>
          <p:cNvSpPr txBox="1"/>
          <p:nvPr/>
        </p:nvSpPr>
        <p:spPr>
          <a:xfrm>
            <a:off x="17104102" y="8934767"/>
            <a:ext cx="54018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Search bar</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6856981" y="2117817"/>
            <a:ext cx="4574037" cy="6051366"/>
          </a:xfrm>
          <a:custGeom>
            <a:avLst/>
            <a:gdLst/>
            <a:ahLst/>
            <a:cxnLst/>
            <a:rect l="l" t="t" r="r" b="b"/>
            <a:pathLst>
              <a:path w="4574037" h="6051366">
                <a:moveTo>
                  <a:pt x="0" y="0"/>
                </a:moveTo>
                <a:lnTo>
                  <a:pt x="4574038" y="0"/>
                </a:lnTo>
                <a:lnTo>
                  <a:pt x="4574038" y="6051366"/>
                </a:lnTo>
                <a:lnTo>
                  <a:pt x="0" y="6051366"/>
                </a:lnTo>
                <a:lnTo>
                  <a:pt x="0" y="0"/>
                </a:lnTo>
                <a:close/>
              </a:path>
            </a:pathLst>
          </a:custGeom>
          <a:blipFill>
            <a:blip r:embed="rId27"/>
            <a:stretch>
              <a:fillRect/>
            </a:stretch>
          </a:blipFill>
        </p:spPr>
      </p:sp>
      <p:sp>
        <p:nvSpPr>
          <p:cNvPr id="17" name="Freeform 17"/>
          <p:cNvSpPr/>
          <p:nvPr/>
        </p:nvSpPr>
        <p:spPr>
          <a:xfrm>
            <a:off x="5148077" y="384154"/>
            <a:ext cx="1408244" cy="2137752"/>
          </a:xfrm>
          <a:custGeom>
            <a:avLst/>
            <a:gdLst/>
            <a:ahLst/>
            <a:cxnLst/>
            <a:rect l="l" t="t" r="r" b="b"/>
            <a:pathLst>
              <a:path w="1408244" h="2137752">
                <a:moveTo>
                  <a:pt x="0" y="0"/>
                </a:moveTo>
                <a:lnTo>
                  <a:pt x="1408244" y="0"/>
                </a:lnTo>
                <a:lnTo>
                  <a:pt x="1408244" y="2137752"/>
                </a:lnTo>
                <a:lnTo>
                  <a:pt x="0" y="2137752"/>
                </a:lnTo>
                <a:lnTo>
                  <a:pt x="0" y="0"/>
                </a:lnTo>
                <a:close/>
              </a:path>
            </a:pathLst>
          </a:custGeom>
          <a:blipFill>
            <a:blip r:embed="rId28"/>
            <a:stretch>
              <a:fillRect/>
            </a:stretch>
          </a:blipFill>
        </p:spPr>
      </p:sp>
      <p:sp>
        <p:nvSpPr>
          <p:cNvPr id="18" name="TextBox 18"/>
          <p:cNvSpPr txBox="1"/>
          <p:nvPr/>
        </p:nvSpPr>
        <p:spPr>
          <a:xfrm>
            <a:off x="17140773" y="8934767"/>
            <a:ext cx="46684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 Profile Page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28792" y="2022047"/>
            <a:ext cx="13430416" cy="6242906"/>
          </a:xfrm>
          <a:custGeom>
            <a:avLst/>
            <a:gdLst/>
            <a:ahLst/>
            <a:cxnLst/>
            <a:rect l="l" t="t" r="r" b="b"/>
            <a:pathLst>
              <a:path w="13430416" h="6242906">
                <a:moveTo>
                  <a:pt x="0" y="0"/>
                </a:moveTo>
                <a:lnTo>
                  <a:pt x="13430416" y="0"/>
                </a:lnTo>
                <a:lnTo>
                  <a:pt x="13430416" y="6242906"/>
                </a:lnTo>
                <a:lnTo>
                  <a:pt x="0" y="6242906"/>
                </a:lnTo>
                <a:lnTo>
                  <a:pt x="0" y="0"/>
                </a:lnTo>
                <a:close/>
              </a:path>
            </a:pathLst>
          </a:custGeom>
          <a:blipFill>
            <a:blip r:embed="rId27"/>
            <a:stretch>
              <a:fillRect/>
            </a:stretch>
          </a:blipFill>
        </p:spPr>
      </p:sp>
      <p:sp>
        <p:nvSpPr>
          <p:cNvPr id="17" name="Freeform 17"/>
          <p:cNvSpPr/>
          <p:nvPr/>
        </p:nvSpPr>
        <p:spPr>
          <a:xfrm>
            <a:off x="11659674" y="357535"/>
            <a:ext cx="1328906" cy="1342330"/>
          </a:xfrm>
          <a:custGeom>
            <a:avLst/>
            <a:gdLst/>
            <a:ahLst/>
            <a:cxnLst/>
            <a:rect l="l" t="t" r="r" b="b"/>
            <a:pathLst>
              <a:path w="1328906" h="1342330">
                <a:moveTo>
                  <a:pt x="0" y="0"/>
                </a:moveTo>
                <a:lnTo>
                  <a:pt x="1328906" y="0"/>
                </a:lnTo>
                <a:lnTo>
                  <a:pt x="1328906" y="1342330"/>
                </a:lnTo>
                <a:lnTo>
                  <a:pt x="0" y="1342330"/>
                </a:lnTo>
                <a:lnTo>
                  <a:pt x="0" y="0"/>
                </a:lnTo>
                <a:close/>
              </a:path>
            </a:pathLst>
          </a:custGeom>
          <a:blipFill>
            <a:blip r:embed="rId28"/>
            <a:stretch>
              <a:fillRect/>
            </a:stretch>
          </a:blipFill>
        </p:spPr>
      </p:sp>
      <p:sp>
        <p:nvSpPr>
          <p:cNvPr id="18" name="TextBox 18"/>
          <p:cNvSpPr txBox="1"/>
          <p:nvPr/>
        </p:nvSpPr>
        <p:spPr>
          <a:xfrm>
            <a:off x="17137201" y="8934767"/>
            <a:ext cx="47398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Update Profile</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431172" y="1954373"/>
            <a:ext cx="13425656" cy="6378254"/>
          </a:xfrm>
          <a:custGeom>
            <a:avLst/>
            <a:gdLst/>
            <a:ahLst/>
            <a:cxnLst/>
            <a:rect l="l" t="t" r="r" b="b"/>
            <a:pathLst>
              <a:path w="13425656" h="6378254">
                <a:moveTo>
                  <a:pt x="0" y="0"/>
                </a:moveTo>
                <a:lnTo>
                  <a:pt x="13425656" y="0"/>
                </a:lnTo>
                <a:lnTo>
                  <a:pt x="13425656" y="6378254"/>
                </a:lnTo>
                <a:lnTo>
                  <a:pt x="0" y="6378254"/>
                </a:lnTo>
                <a:lnTo>
                  <a:pt x="0" y="0"/>
                </a:lnTo>
                <a:close/>
              </a:path>
            </a:pathLst>
          </a:custGeom>
          <a:blipFill>
            <a:blip r:embed="rId27"/>
            <a:stretch>
              <a:fillRect/>
            </a:stretch>
          </a:blipFill>
        </p:spPr>
      </p:sp>
      <p:sp>
        <p:nvSpPr>
          <p:cNvPr id="17" name="Freeform 17"/>
          <p:cNvSpPr/>
          <p:nvPr/>
        </p:nvSpPr>
        <p:spPr>
          <a:xfrm>
            <a:off x="11824799" y="110865"/>
            <a:ext cx="1409185" cy="1448695"/>
          </a:xfrm>
          <a:custGeom>
            <a:avLst/>
            <a:gdLst/>
            <a:ahLst/>
            <a:cxnLst/>
            <a:rect l="l" t="t" r="r" b="b"/>
            <a:pathLst>
              <a:path w="1409185" h="1448695">
                <a:moveTo>
                  <a:pt x="0" y="0"/>
                </a:moveTo>
                <a:lnTo>
                  <a:pt x="1409185" y="0"/>
                </a:lnTo>
                <a:lnTo>
                  <a:pt x="1409185" y="1448695"/>
                </a:lnTo>
                <a:lnTo>
                  <a:pt x="0" y="1448695"/>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18" name="TextBox 18"/>
          <p:cNvSpPr txBox="1"/>
          <p:nvPr/>
        </p:nvSpPr>
        <p:spPr>
          <a:xfrm>
            <a:off x="17130474" y="8934767"/>
            <a:ext cx="487442"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Comment Section</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2570549" y="2404320"/>
            <a:ext cx="13456320" cy="6289901"/>
          </a:xfrm>
          <a:custGeom>
            <a:avLst/>
            <a:gdLst/>
            <a:ahLst/>
            <a:cxnLst/>
            <a:rect l="l" t="t" r="r" b="b"/>
            <a:pathLst>
              <a:path w="13456320" h="6289901">
                <a:moveTo>
                  <a:pt x="0" y="0"/>
                </a:moveTo>
                <a:lnTo>
                  <a:pt x="13456321" y="0"/>
                </a:lnTo>
                <a:lnTo>
                  <a:pt x="13456321" y="6289900"/>
                </a:lnTo>
                <a:lnTo>
                  <a:pt x="0" y="6289900"/>
                </a:lnTo>
                <a:lnTo>
                  <a:pt x="0" y="0"/>
                </a:lnTo>
                <a:close/>
              </a:path>
            </a:pathLst>
          </a:custGeom>
          <a:blipFill>
            <a:blip r:embed="rId27"/>
            <a:stretch>
              <a:fillRect/>
            </a:stretch>
          </a:blipFill>
        </p:spPr>
      </p:sp>
      <p:sp>
        <p:nvSpPr>
          <p:cNvPr id="17" name="Freeform 17"/>
          <p:cNvSpPr/>
          <p:nvPr/>
        </p:nvSpPr>
        <p:spPr>
          <a:xfrm>
            <a:off x="12522293" y="0"/>
            <a:ext cx="1972479" cy="2057400"/>
          </a:xfrm>
          <a:custGeom>
            <a:avLst/>
            <a:gdLst/>
            <a:ahLst/>
            <a:cxnLst/>
            <a:rect l="l" t="t" r="r" b="b"/>
            <a:pathLst>
              <a:path w="1972479" h="2057400">
                <a:moveTo>
                  <a:pt x="0" y="0"/>
                </a:moveTo>
                <a:lnTo>
                  <a:pt x="1972479" y="0"/>
                </a:lnTo>
                <a:lnTo>
                  <a:pt x="1972479" y="2057400"/>
                </a:lnTo>
                <a:lnTo>
                  <a:pt x="0" y="2057400"/>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18" name="TextBox 18"/>
          <p:cNvSpPr txBox="1"/>
          <p:nvPr/>
        </p:nvSpPr>
        <p:spPr>
          <a:xfrm>
            <a:off x="17125117" y="8934767"/>
            <a:ext cx="528267"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86192" y="516890"/>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Likes </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pic>
        <p:nvPicPr>
          <p:cNvPr id="16" name="Picture 16"/>
          <p:cNvPicPr>
            <a:picLocks noChangeAspect="1"/>
          </p:cNvPicPr>
          <p:nvPr/>
        </p:nvPicPr>
        <p:blipFill>
          <a:blip r:embed="rId27"/>
          <a:srcRect/>
          <a:stretch>
            <a:fillRect/>
          </a:stretch>
        </p:blipFill>
        <p:spPr>
          <a:xfrm>
            <a:off x="10060102" y="0"/>
            <a:ext cx="1393233" cy="2229173"/>
          </a:xfrm>
          <a:prstGeom prst="rect">
            <a:avLst/>
          </a:prstGeom>
        </p:spPr>
      </p:pic>
      <p:sp>
        <p:nvSpPr>
          <p:cNvPr id="17" name="Freeform 17"/>
          <p:cNvSpPr/>
          <p:nvPr/>
        </p:nvSpPr>
        <p:spPr>
          <a:xfrm>
            <a:off x="2428792" y="2627652"/>
            <a:ext cx="13430416" cy="6420463"/>
          </a:xfrm>
          <a:custGeom>
            <a:avLst/>
            <a:gdLst/>
            <a:ahLst/>
            <a:cxnLst/>
            <a:rect l="l" t="t" r="r" b="b"/>
            <a:pathLst>
              <a:path w="13430416" h="6420463">
                <a:moveTo>
                  <a:pt x="0" y="0"/>
                </a:moveTo>
                <a:lnTo>
                  <a:pt x="13430416" y="0"/>
                </a:lnTo>
                <a:lnTo>
                  <a:pt x="13430416" y="6420463"/>
                </a:lnTo>
                <a:lnTo>
                  <a:pt x="0" y="6420463"/>
                </a:lnTo>
                <a:lnTo>
                  <a:pt x="0" y="0"/>
                </a:lnTo>
                <a:close/>
              </a:path>
            </a:pathLst>
          </a:custGeom>
          <a:blipFill>
            <a:blip r:embed="rId28"/>
            <a:stretch>
              <a:fillRect/>
            </a:stretch>
          </a:blipFill>
        </p:spPr>
      </p:sp>
      <p:sp>
        <p:nvSpPr>
          <p:cNvPr id="18" name="TextBox 18"/>
          <p:cNvSpPr txBox="1"/>
          <p:nvPr/>
        </p:nvSpPr>
        <p:spPr>
          <a:xfrm>
            <a:off x="17128153" y="8934767"/>
            <a:ext cx="525231" cy="615553"/>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
        <p:nvSpPr>
          <p:cNvPr id="6" name="Freeform 6"/>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a:ln cap="sq">
            <a:noFill/>
            <a:prstDash val="solid"/>
            <a:miter/>
          </a:ln>
        </p:spPr>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a:ln cap="sq">
            <a:noFill/>
            <a:prstDash val="solid"/>
            <a:miter/>
          </a:ln>
        </p:spPr>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a:ln cap="sq">
            <a:noFill/>
            <a:prstDash val="solid"/>
            <a:miter/>
          </a:ln>
        </p:spPr>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a:ln cap="sq">
            <a:noFill/>
            <a:prstDash val="solid"/>
            <a:miter/>
          </a:ln>
        </p:spPr>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a:ln cap="sq">
            <a:noFill/>
            <a:prstDash val="solid"/>
            <a:miter/>
          </a:ln>
        </p:spPr>
      </p:sp>
      <p:sp>
        <p:nvSpPr>
          <p:cNvPr id="15" name="TextBox 15"/>
          <p:cNvSpPr txBox="1"/>
          <p:nvPr/>
        </p:nvSpPr>
        <p:spPr>
          <a:xfrm>
            <a:off x="3864059" y="1171575"/>
            <a:ext cx="9299853" cy="3122812"/>
          </a:xfrm>
          <a:prstGeom prst="rect">
            <a:avLst/>
          </a:prstGeom>
        </p:spPr>
        <p:txBody>
          <a:bodyPr lIns="0" tIns="0" rIns="0" bIns="0" rtlCol="0" anchor="t">
            <a:spAutoFit/>
          </a:bodyPr>
          <a:lstStyle/>
          <a:p>
            <a:pPr algn="ctr">
              <a:lnSpc>
                <a:spcPts val="10825"/>
              </a:lnSpc>
            </a:pPr>
            <a:r>
              <a:rPr lang="en-US" sz="12442">
                <a:solidFill>
                  <a:srgbClr val="000000"/>
                </a:solidFill>
                <a:latin typeface="Times New Roman Bold"/>
              </a:rPr>
              <a:t>Conclusion</a:t>
            </a:r>
          </a:p>
          <a:p>
            <a:pPr algn="ctr">
              <a:lnSpc>
                <a:spcPts val="10825"/>
              </a:lnSpc>
            </a:pPr>
            <a:endParaRPr lang="en-US" sz="12442">
              <a:solidFill>
                <a:srgbClr val="000000"/>
              </a:solidFill>
              <a:latin typeface="Times New Roman Bold"/>
            </a:endParaRPr>
          </a:p>
        </p:txBody>
      </p:sp>
      <p:sp>
        <p:nvSpPr>
          <p:cNvPr id="16" name="TextBox 16"/>
          <p:cNvSpPr txBox="1"/>
          <p:nvPr/>
        </p:nvSpPr>
        <p:spPr>
          <a:xfrm>
            <a:off x="2296060" y="5727836"/>
            <a:ext cx="12435850" cy="2509720"/>
          </a:xfrm>
          <a:prstGeom prst="rect">
            <a:avLst/>
          </a:prstGeom>
        </p:spPr>
        <p:txBody>
          <a:bodyPr lIns="0" tIns="0" rIns="0" bIns="0" rtlCol="0" anchor="t">
            <a:spAutoFit/>
          </a:bodyPr>
          <a:lstStyle/>
          <a:p>
            <a:pPr algn="ctr">
              <a:lnSpc>
                <a:spcPts val="3943"/>
              </a:lnSpc>
              <a:spcBef>
                <a:spcPct val="0"/>
              </a:spcBef>
            </a:pPr>
            <a:r>
              <a:rPr lang="en-US" sz="2817">
                <a:solidFill>
                  <a:srgbClr val="000000"/>
                </a:solidFill>
                <a:latin typeface="Times New Roman"/>
              </a:rPr>
              <a:t>Experience a seamless and intuitive interface that simplifies social networking. Our platform empowers users to connect with friends, share moments, and engage in vibrant discussions effortlessly. With innovative features and dynamic content discovery, every interaction is an opportunity to forge lasting connections.</a:t>
            </a:r>
          </a:p>
        </p:txBody>
      </p:sp>
      <p:sp>
        <p:nvSpPr>
          <p:cNvPr id="17" name="TextBox 17"/>
          <p:cNvSpPr txBox="1"/>
          <p:nvPr/>
        </p:nvSpPr>
        <p:spPr>
          <a:xfrm>
            <a:off x="1862328" y="3176565"/>
            <a:ext cx="13303315" cy="1966935"/>
          </a:xfrm>
          <a:prstGeom prst="rect">
            <a:avLst/>
          </a:prstGeom>
        </p:spPr>
        <p:txBody>
          <a:bodyPr lIns="0" tIns="0" rIns="0" bIns="0" rtlCol="0" anchor="t">
            <a:spAutoFit/>
          </a:bodyPr>
          <a:lstStyle/>
          <a:p>
            <a:pPr algn="ctr">
              <a:lnSpc>
                <a:spcPts val="3820"/>
              </a:lnSpc>
              <a:spcBef>
                <a:spcPct val="0"/>
              </a:spcBef>
            </a:pPr>
            <a:r>
              <a:rPr lang="en-US" sz="2728">
                <a:solidFill>
                  <a:srgbClr val="000000"/>
                </a:solidFill>
                <a:latin typeface="Times New Roman"/>
              </a:rPr>
              <a:t>Embark on a revolutionary journey with our cutting-edge Social Media Application, meticulously crafted using the powerful MERN stack - MongoDB, ExpressJS, ReactJS, and NodeJS. Our platform redefines the realm of social interaction, offering an immersive experience that transcends boundaries and fosters meaningful connections.</a:t>
            </a:r>
          </a:p>
        </p:txBody>
      </p:sp>
      <p:sp>
        <p:nvSpPr>
          <p:cNvPr id="18" name="TextBox 18"/>
          <p:cNvSpPr txBox="1"/>
          <p:nvPr/>
        </p:nvSpPr>
        <p:spPr>
          <a:xfrm>
            <a:off x="17116842" y="8934767"/>
            <a:ext cx="51470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3688802" y="2734117"/>
            <a:ext cx="10910396" cy="3650261"/>
          </a:xfrm>
          <a:prstGeom prst="rect">
            <a:avLst/>
          </a:prstGeom>
        </p:spPr>
        <p:txBody>
          <a:bodyPr lIns="0" tIns="0" rIns="0" bIns="0" rtlCol="0" anchor="t">
            <a:spAutoFit/>
          </a:bodyPr>
          <a:lstStyle/>
          <a:p>
            <a:pPr algn="ctr">
              <a:lnSpc>
                <a:spcPts val="12699"/>
              </a:lnSpc>
            </a:pPr>
            <a:r>
              <a:rPr lang="en-US" sz="14597">
                <a:solidFill>
                  <a:srgbClr val="000000"/>
                </a:solidFill>
                <a:latin typeface="Times New Roman Bold"/>
              </a:rPr>
              <a:t>Thank you very much!</a:t>
            </a:r>
          </a:p>
        </p:txBody>
      </p:sp>
      <p:sp>
        <p:nvSpPr>
          <p:cNvPr id="17" name="TextBox 17"/>
          <p:cNvSpPr txBox="1"/>
          <p:nvPr/>
        </p:nvSpPr>
        <p:spPr>
          <a:xfrm>
            <a:off x="17149227" y="8934767"/>
            <a:ext cx="44993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848820" y="2071841"/>
            <a:ext cx="5665256" cy="5665256"/>
          </a:xfrm>
          <a:custGeom>
            <a:avLst/>
            <a:gdLst/>
            <a:ahLst/>
            <a:cxnLst/>
            <a:rect l="l" t="t" r="r" b="b"/>
            <a:pathLst>
              <a:path w="5665256" h="5665256">
                <a:moveTo>
                  <a:pt x="0" y="0"/>
                </a:moveTo>
                <a:lnTo>
                  <a:pt x="5665256" y="0"/>
                </a:lnTo>
                <a:lnTo>
                  <a:pt x="5665256" y="5665256"/>
                </a:lnTo>
                <a:lnTo>
                  <a:pt x="0" y="56652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431119" y="1444546"/>
            <a:ext cx="8092094" cy="1348740"/>
          </a:xfrm>
          <a:prstGeom prst="rect">
            <a:avLst/>
          </a:prstGeom>
        </p:spPr>
        <p:txBody>
          <a:bodyPr lIns="0" tIns="0" rIns="0" bIns="0" rtlCol="0" anchor="t">
            <a:spAutoFit/>
          </a:bodyPr>
          <a:lstStyle/>
          <a:p>
            <a:pPr algn="l">
              <a:lnSpc>
                <a:spcPts val="8730"/>
              </a:lnSpc>
            </a:pPr>
            <a:r>
              <a:rPr lang="en-US" sz="9000">
                <a:solidFill>
                  <a:srgbClr val="000000"/>
                </a:solidFill>
                <a:latin typeface="Times New Roman Bold"/>
              </a:rPr>
              <a:t>Introduction</a:t>
            </a:r>
          </a:p>
        </p:txBody>
      </p:sp>
      <p:sp>
        <p:nvSpPr>
          <p:cNvPr id="5" name="TextBox 5"/>
          <p:cNvSpPr txBox="1"/>
          <p:nvPr/>
        </p:nvSpPr>
        <p:spPr>
          <a:xfrm>
            <a:off x="461481" y="2929163"/>
            <a:ext cx="10115942" cy="4503531"/>
          </a:xfrm>
          <a:prstGeom prst="rect">
            <a:avLst/>
          </a:prstGeom>
        </p:spPr>
        <p:txBody>
          <a:bodyPr lIns="0" tIns="0" rIns="0" bIns="0" rtlCol="0" anchor="t">
            <a:spAutoFit/>
          </a:bodyPr>
          <a:lstStyle/>
          <a:p>
            <a:pPr marL="0" lvl="0" indent="0" algn="just">
              <a:lnSpc>
                <a:spcPts val="3543"/>
              </a:lnSpc>
              <a:spcBef>
                <a:spcPct val="0"/>
              </a:spcBef>
            </a:pPr>
            <a:r>
              <a:rPr lang="en-US" sz="2624" spc="157">
                <a:solidFill>
                  <a:srgbClr val="000000"/>
                </a:solidFill>
                <a:latin typeface="Times New Roman"/>
              </a:rPr>
              <a:t>Our project aims to develop a state-of-the-art social media application that meets the evolving needs of users in today's digital landscape. With social media platforms playing a pivotal role in reshaping communication and fostering connections, our objective is to create a cutting-edge platform that offers innovative solutions and enhances user experiences. Key features of our application include a dynamic and engaging interface for networking and content sharing, coupled with a user-friendly design that prioritizes simplicity and accessibility. </a:t>
            </a:r>
          </a:p>
        </p:txBody>
      </p:sp>
      <p:sp>
        <p:nvSpPr>
          <p:cNvPr id="6" name="TextBox 6"/>
          <p:cNvSpPr txBox="1"/>
          <p:nvPr/>
        </p:nvSpPr>
        <p:spPr>
          <a:xfrm>
            <a:off x="17248942" y="8934767"/>
            <a:ext cx="25050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268273" y="48570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187050" y="48570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180975"/>
              <a:ext cx="431800" cy="4413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420902"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082431"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3408530" y="208099"/>
            <a:ext cx="12526799" cy="134874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Times New Roman Bold"/>
              </a:rPr>
              <a:t>Project Timeline</a:t>
            </a:r>
          </a:p>
        </p:txBody>
      </p:sp>
      <p:sp>
        <p:nvSpPr>
          <p:cNvPr id="17" name="TextBox 17"/>
          <p:cNvSpPr txBox="1"/>
          <p:nvPr/>
        </p:nvSpPr>
        <p:spPr>
          <a:xfrm>
            <a:off x="399138" y="3198821"/>
            <a:ext cx="3151174" cy="1091693"/>
          </a:xfrm>
          <a:prstGeom prst="rect">
            <a:avLst/>
          </a:prstGeom>
        </p:spPr>
        <p:txBody>
          <a:bodyPr lIns="0" tIns="0" rIns="0" bIns="0" rtlCol="0" anchor="t">
            <a:spAutoFit/>
          </a:bodyPr>
          <a:lstStyle/>
          <a:p>
            <a:pPr algn="l">
              <a:lnSpc>
                <a:spcPts val="3914"/>
              </a:lnSpc>
            </a:pPr>
            <a:r>
              <a:rPr lang="en-US" sz="3800">
                <a:solidFill>
                  <a:srgbClr val="000000"/>
                </a:solidFill>
                <a:latin typeface="Times New Roman Bold"/>
              </a:rPr>
              <a:t>SRS DOCUMENT</a:t>
            </a:r>
          </a:p>
        </p:txBody>
      </p:sp>
      <p:sp>
        <p:nvSpPr>
          <p:cNvPr id="18" name="TextBox 18"/>
          <p:cNvSpPr txBox="1"/>
          <p:nvPr/>
        </p:nvSpPr>
        <p:spPr>
          <a:xfrm>
            <a:off x="4671668" y="3392751"/>
            <a:ext cx="2197323" cy="897763"/>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USE CASE DIAGRAM​</a:t>
            </a:r>
          </a:p>
        </p:txBody>
      </p:sp>
      <p:sp>
        <p:nvSpPr>
          <p:cNvPr id="19" name="TextBox 19"/>
          <p:cNvSpPr txBox="1"/>
          <p:nvPr/>
        </p:nvSpPr>
        <p:spPr>
          <a:xfrm>
            <a:off x="8706961" y="3068901"/>
            <a:ext cx="2197323" cy="1307338"/>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DATA FLOW DIAGRAM​</a:t>
            </a:r>
          </a:p>
        </p:txBody>
      </p:sp>
      <p:sp>
        <p:nvSpPr>
          <p:cNvPr id="20" name="TextBox 20"/>
          <p:cNvSpPr txBox="1"/>
          <p:nvPr/>
        </p:nvSpPr>
        <p:spPr>
          <a:xfrm>
            <a:off x="13234798" y="2539057"/>
            <a:ext cx="2197323" cy="1716913"/>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CLASS DIAGRAM, ER DIAGRAM​</a:t>
            </a:r>
          </a:p>
        </p:txBody>
      </p:sp>
      <p:sp>
        <p:nvSpPr>
          <p:cNvPr id="21" name="Freeform 21"/>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2" name="Freeform 22"/>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23" name="Freeform 23"/>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24" name="Freeform 24"/>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25" name="Freeform 25"/>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26" name="Freeform 26"/>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grpSp>
        <p:nvGrpSpPr>
          <p:cNvPr id="27" name="Group 27"/>
          <p:cNvGrpSpPr/>
          <p:nvPr/>
        </p:nvGrpSpPr>
        <p:grpSpPr>
          <a:xfrm>
            <a:off x="3157502" y="4823914"/>
            <a:ext cx="502056" cy="5020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29" name="TextBox 29"/>
            <p:cNvSpPr txBox="1"/>
            <p:nvPr/>
          </p:nvSpPr>
          <p:spPr>
            <a:xfrm>
              <a:off x="190500" y="180975"/>
              <a:ext cx="431800" cy="441325"/>
            </a:xfrm>
            <a:prstGeom prst="rect">
              <a:avLst/>
            </a:prstGeom>
          </p:spPr>
          <p:txBody>
            <a:bodyPr lIns="50800" tIns="50800" rIns="50800" bIns="50800" rtlCol="0" anchor="ctr"/>
            <a:lstStyle/>
            <a:p>
              <a:pPr algn="ctr">
                <a:lnSpc>
                  <a:spcPts val="2266"/>
                </a:lnSpc>
              </a:pPr>
              <a:endParaRPr/>
            </a:p>
          </p:txBody>
        </p:sp>
      </p:grpSp>
      <p:grpSp>
        <p:nvGrpSpPr>
          <p:cNvPr id="30" name="Group 30"/>
          <p:cNvGrpSpPr/>
          <p:nvPr/>
        </p:nvGrpSpPr>
        <p:grpSpPr>
          <a:xfrm>
            <a:off x="7380055" y="4857014"/>
            <a:ext cx="502056" cy="50205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32" name="TextBox 32"/>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33" name="Group 33"/>
          <p:cNvGrpSpPr/>
          <p:nvPr/>
        </p:nvGrpSpPr>
        <p:grpSpPr>
          <a:xfrm>
            <a:off x="11618225" y="4823914"/>
            <a:ext cx="502056" cy="50205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35" name="TextBox 35"/>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36" name="Group 36"/>
          <p:cNvGrpSpPr/>
          <p:nvPr/>
        </p:nvGrpSpPr>
        <p:grpSpPr>
          <a:xfrm>
            <a:off x="16127045" y="4857014"/>
            <a:ext cx="502056" cy="50205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38" name="TextBox 38"/>
            <p:cNvSpPr txBox="1"/>
            <p:nvPr/>
          </p:nvSpPr>
          <p:spPr>
            <a:xfrm>
              <a:off x="190500" y="180975"/>
              <a:ext cx="431800" cy="4413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9" name="TextBox 39"/>
          <p:cNvSpPr txBox="1"/>
          <p:nvPr/>
        </p:nvSpPr>
        <p:spPr>
          <a:xfrm>
            <a:off x="6783449" y="5728687"/>
            <a:ext cx="2197323" cy="488188"/>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CODING​</a:t>
            </a:r>
          </a:p>
        </p:txBody>
      </p:sp>
      <p:sp>
        <p:nvSpPr>
          <p:cNvPr id="40" name="TextBox 40"/>
          <p:cNvSpPr txBox="1"/>
          <p:nvPr/>
        </p:nvSpPr>
        <p:spPr>
          <a:xfrm>
            <a:off x="11021620" y="5728687"/>
            <a:ext cx="2197323" cy="488188"/>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TESTING​</a:t>
            </a:r>
          </a:p>
        </p:txBody>
      </p:sp>
      <p:sp>
        <p:nvSpPr>
          <p:cNvPr id="41" name="TextBox 41"/>
          <p:cNvSpPr txBox="1"/>
          <p:nvPr/>
        </p:nvSpPr>
        <p:spPr>
          <a:xfrm>
            <a:off x="15259790" y="5728687"/>
            <a:ext cx="2197323" cy="1307338"/>
          </a:xfrm>
          <a:prstGeom prst="rect">
            <a:avLst/>
          </a:prstGeom>
        </p:spPr>
        <p:txBody>
          <a:bodyPr lIns="0" tIns="0" rIns="0" bIns="0" rtlCol="0" anchor="t">
            <a:spAutoFit/>
          </a:bodyPr>
          <a:lstStyle/>
          <a:p>
            <a:pPr algn="l">
              <a:lnSpc>
                <a:spcPts val="3296"/>
              </a:lnSpc>
            </a:pPr>
            <a:r>
              <a:rPr lang="en-US" sz="3200">
                <a:solidFill>
                  <a:srgbClr val="000000"/>
                </a:solidFill>
                <a:latin typeface="Times New Roman Bold"/>
              </a:rPr>
              <a:t>UPLOAD ON GITHUB​</a:t>
            </a:r>
          </a:p>
        </p:txBody>
      </p:sp>
      <p:sp>
        <p:nvSpPr>
          <p:cNvPr id="42" name="TextBox 42"/>
          <p:cNvSpPr txBox="1"/>
          <p:nvPr/>
        </p:nvSpPr>
        <p:spPr>
          <a:xfrm>
            <a:off x="17243584" y="8934767"/>
            <a:ext cx="26122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4</a:t>
            </a:r>
          </a:p>
        </p:txBody>
      </p:sp>
      <p:sp>
        <p:nvSpPr>
          <p:cNvPr id="43" name="TextBox 43"/>
          <p:cNvSpPr txBox="1"/>
          <p:nvPr/>
        </p:nvSpPr>
        <p:spPr>
          <a:xfrm>
            <a:off x="1387388" y="5571715"/>
            <a:ext cx="4042284" cy="116649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Times New Roman Bold"/>
              </a:rPr>
              <a:t>ACTIVITY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5385830" y="363855"/>
            <a:ext cx="7848753" cy="1348740"/>
          </a:xfrm>
          <a:prstGeom prst="rect">
            <a:avLst/>
          </a:prstGeom>
        </p:spPr>
        <p:txBody>
          <a:bodyPr lIns="0" tIns="0" rIns="0" bIns="0" rtlCol="0" anchor="t">
            <a:spAutoFit/>
          </a:bodyPr>
          <a:lstStyle/>
          <a:p>
            <a:pPr algn="l">
              <a:lnSpc>
                <a:spcPts val="8730"/>
              </a:lnSpc>
            </a:pPr>
            <a:r>
              <a:rPr lang="en-US" sz="9000">
                <a:solidFill>
                  <a:srgbClr val="000000"/>
                </a:solidFill>
                <a:latin typeface="Times New Roman Bold"/>
              </a:rPr>
              <a:t>Description</a:t>
            </a:r>
          </a:p>
        </p:txBody>
      </p:sp>
      <p:sp>
        <p:nvSpPr>
          <p:cNvPr id="4" name="TextBox 4"/>
          <p:cNvSpPr txBox="1"/>
          <p:nvPr/>
        </p:nvSpPr>
        <p:spPr>
          <a:xfrm>
            <a:off x="761898" y="1959905"/>
            <a:ext cx="15336800" cy="8273415"/>
          </a:xfrm>
          <a:prstGeom prst="rect">
            <a:avLst/>
          </a:prstGeom>
        </p:spPr>
        <p:txBody>
          <a:bodyPr lIns="0" tIns="0" rIns="0" bIns="0" rtlCol="0" anchor="t">
            <a:spAutoFit/>
          </a:bodyPr>
          <a:lstStyle/>
          <a:p>
            <a:pPr marL="0" lvl="0" indent="0" algn="l">
              <a:lnSpc>
                <a:spcPts val="3644"/>
              </a:lnSpc>
              <a:spcBef>
                <a:spcPct val="0"/>
              </a:spcBef>
            </a:pPr>
            <a:r>
              <a:rPr lang="en-US" sz="2699" spc="161">
                <a:solidFill>
                  <a:srgbClr val="000000"/>
                </a:solidFill>
                <a:latin typeface="Times New Roman Bold"/>
              </a:rPr>
              <a:t>Fr</a:t>
            </a:r>
            <a:r>
              <a:rPr lang="en-US" sz="2699" u="none" spc="161">
                <a:solidFill>
                  <a:srgbClr val="000000"/>
                </a:solidFill>
                <a:latin typeface="Times New Roman Bold"/>
              </a:rPr>
              <a:t>ontend Development:</a:t>
            </a:r>
            <a:r>
              <a:rPr lang="en-US" sz="2699" u="none" spc="161">
                <a:solidFill>
                  <a:srgbClr val="000000"/>
                </a:solidFill>
                <a:latin typeface="Times New Roman"/>
              </a:rPr>
              <a:t> Frontend development is all about building the parts of a website or web application that users interact with directly. It's like the front door of a house – it's what people see and use.​</a:t>
            </a:r>
          </a:p>
          <a:p>
            <a:pPr marL="0" lvl="0" indent="0" algn="l">
              <a:lnSpc>
                <a:spcPts val="3644"/>
              </a:lnSpc>
              <a:spcBef>
                <a:spcPct val="0"/>
              </a:spcBef>
            </a:pPr>
            <a:r>
              <a:rPr lang="en-US" sz="2699" u="none" spc="161">
                <a:solidFill>
                  <a:srgbClr val="000000"/>
                </a:solidFill>
                <a:latin typeface="Times New Roman Bold"/>
              </a:rPr>
              <a:t>Tools and Technologies:​</a:t>
            </a:r>
          </a:p>
          <a:p>
            <a:pPr marL="582925" lvl="1" indent="-291463" algn="l">
              <a:lnSpc>
                <a:spcPts val="3644"/>
              </a:lnSpc>
              <a:spcBef>
                <a:spcPct val="0"/>
              </a:spcBef>
              <a:buFont typeface="Arial"/>
              <a:buChar char="•"/>
            </a:pPr>
            <a:r>
              <a:rPr lang="en-US" sz="2699" u="none" spc="161">
                <a:solidFill>
                  <a:srgbClr val="000000"/>
                </a:solidFill>
                <a:latin typeface="Times New Roman"/>
              </a:rPr>
              <a:t>HTML​</a:t>
            </a:r>
          </a:p>
          <a:p>
            <a:pPr marL="582925" lvl="1" indent="-291463" algn="l">
              <a:lnSpc>
                <a:spcPts val="3644"/>
              </a:lnSpc>
              <a:spcBef>
                <a:spcPct val="0"/>
              </a:spcBef>
              <a:buFont typeface="Arial"/>
              <a:buChar char="•"/>
            </a:pPr>
            <a:r>
              <a:rPr lang="en-US" sz="2699" u="none" spc="161">
                <a:solidFill>
                  <a:srgbClr val="000000"/>
                </a:solidFill>
                <a:latin typeface="Times New Roman"/>
              </a:rPr>
              <a:t>CSS​</a:t>
            </a:r>
          </a:p>
          <a:p>
            <a:pPr marL="582925" lvl="1" indent="-291463" algn="l">
              <a:lnSpc>
                <a:spcPts val="3644"/>
              </a:lnSpc>
              <a:spcBef>
                <a:spcPct val="0"/>
              </a:spcBef>
              <a:buFont typeface="Arial"/>
              <a:buChar char="•"/>
            </a:pPr>
            <a:r>
              <a:rPr lang="en-US" sz="2699" u="none" spc="161">
                <a:solidFill>
                  <a:srgbClr val="000000"/>
                </a:solidFill>
                <a:latin typeface="Times New Roman"/>
              </a:rPr>
              <a:t>JavaScript​</a:t>
            </a:r>
          </a:p>
          <a:p>
            <a:pPr marL="582925" lvl="1" indent="-291463" algn="l">
              <a:lnSpc>
                <a:spcPts val="3644"/>
              </a:lnSpc>
              <a:spcBef>
                <a:spcPct val="0"/>
              </a:spcBef>
              <a:buFont typeface="Arial"/>
              <a:buChar char="•"/>
            </a:pPr>
            <a:r>
              <a:rPr lang="en-US" sz="2699" u="none" spc="161">
                <a:solidFill>
                  <a:srgbClr val="000000"/>
                </a:solidFill>
                <a:latin typeface="Times New Roman"/>
              </a:rPr>
              <a:t>ReactJS​</a:t>
            </a:r>
          </a:p>
          <a:p>
            <a:pPr marL="0" lvl="0" indent="0" algn="l">
              <a:lnSpc>
                <a:spcPts val="3644"/>
              </a:lnSpc>
              <a:spcBef>
                <a:spcPct val="0"/>
              </a:spcBef>
            </a:pPr>
            <a:r>
              <a:rPr lang="en-US" sz="2699" u="none" spc="161">
                <a:solidFill>
                  <a:srgbClr val="000000"/>
                </a:solidFill>
                <a:latin typeface="Times New Roman"/>
              </a:rPr>
              <a:t>​</a:t>
            </a:r>
          </a:p>
          <a:p>
            <a:pPr marL="0" lvl="0" indent="0" algn="l">
              <a:lnSpc>
                <a:spcPts val="3644"/>
              </a:lnSpc>
              <a:spcBef>
                <a:spcPct val="0"/>
              </a:spcBef>
            </a:pPr>
            <a:r>
              <a:rPr lang="en-US" sz="2699" u="none" spc="161">
                <a:solidFill>
                  <a:srgbClr val="000000"/>
                </a:solidFill>
                <a:latin typeface="Times New Roman Bold"/>
              </a:rPr>
              <a:t>Backend Development:</a:t>
            </a:r>
            <a:r>
              <a:rPr lang="en-US" sz="2699" u="none" spc="161">
                <a:solidFill>
                  <a:srgbClr val="000000"/>
                </a:solidFill>
                <a:latin typeface="Times New Roman"/>
              </a:rPr>
              <a:t> Backend development is like the engine of a car – it's what powers everything behind the scenes. It handles the data and logic that make a website or web application work.​</a:t>
            </a:r>
          </a:p>
          <a:p>
            <a:pPr marL="0" lvl="0" indent="0" algn="l">
              <a:lnSpc>
                <a:spcPts val="3644"/>
              </a:lnSpc>
              <a:spcBef>
                <a:spcPct val="0"/>
              </a:spcBef>
            </a:pPr>
            <a:r>
              <a:rPr lang="en-US" sz="2699" u="none" spc="161">
                <a:solidFill>
                  <a:srgbClr val="000000"/>
                </a:solidFill>
                <a:latin typeface="Times New Roman Bold"/>
              </a:rPr>
              <a:t>Tools and Technologies:​</a:t>
            </a:r>
          </a:p>
          <a:p>
            <a:pPr marL="582925" lvl="1" indent="-291463" algn="l">
              <a:lnSpc>
                <a:spcPts val="3644"/>
              </a:lnSpc>
              <a:spcBef>
                <a:spcPct val="0"/>
              </a:spcBef>
              <a:buFont typeface="Arial"/>
              <a:buChar char="•"/>
            </a:pPr>
            <a:r>
              <a:rPr lang="en-US" sz="2699" u="none" spc="161">
                <a:solidFill>
                  <a:srgbClr val="000000"/>
                </a:solidFill>
                <a:latin typeface="Times New Roman"/>
              </a:rPr>
              <a:t> Node.js​</a:t>
            </a:r>
          </a:p>
          <a:p>
            <a:pPr marL="582925" lvl="1" indent="-291463" algn="l">
              <a:lnSpc>
                <a:spcPts val="3644"/>
              </a:lnSpc>
              <a:spcBef>
                <a:spcPct val="0"/>
              </a:spcBef>
              <a:buFont typeface="Arial"/>
              <a:buChar char="•"/>
            </a:pPr>
            <a:r>
              <a:rPr lang="en-US" sz="2699" u="none" spc="161">
                <a:solidFill>
                  <a:srgbClr val="000000"/>
                </a:solidFill>
                <a:latin typeface="Times New Roman"/>
              </a:rPr>
              <a:t> Express.js​</a:t>
            </a:r>
          </a:p>
          <a:p>
            <a:pPr marL="582925" lvl="1" indent="-291463" algn="l">
              <a:lnSpc>
                <a:spcPts val="3644"/>
              </a:lnSpc>
              <a:spcBef>
                <a:spcPct val="0"/>
              </a:spcBef>
              <a:buFont typeface="Arial"/>
              <a:buChar char="•"/>
            </a:pPr>
            <a:r>
              <a:rPr lang="en-US" sz="2699" u="none" spc="161">
                <a:solidFill>
                  <a:srgbClr val="000000"/>
                </a:solidFill>
                <a:latin typeface="Times New Roman"/>
              </a:rPr>
              <a:t> Databases​​</a:t>
            </a:r>
          </a:p>
          <a:p>
            <a:pPr marL="0" lvl="0" indent="0" algn="l">
              <a:lnSpc>
                <a:spcPts val="3644"/>
              </a:lnSpc>
              <a:spcBef>
                <a:spcPct val="0"/>
              </a:spcBef>
            </a:pPr>
            <a:r>
              <a:rPr lang="en-US" sz="2699" u="none" spc="161">
                <a:solidFill>
                  <a:srgbClr val="000000"/>
                </a:solidFill>
                <a:latin typeface="Times New Roman"/>
              </a:rPr>
              <a:t> ​</a:t>
            </a:r>
          </a:p>
          <a:p>
            <a:pPr marL="0" lvl="0" indent="0" algn="l">
              <a:lnSpc>
                <a:spcPts val="3644"/>
              </a:lnSpc>
              <a:spcBef>
                <a:spcPct val="0"/>
              </a:spcBef>
            </a:pPr>
            <a:endParaRPr lang="en-US" sz="2699" u="none" spc="161">
              <a:solidFill>
                <a:srgbClr val="000000"/>
              </a:solidFill>
              <a:latin typeface="Times New Roman"/>
            </a:endParaRPr>
          </a:p>
        </p:txBody>
      </p:sp>
      <p:sp>
        <p:nvSpPr>
          <p:cNvPr id="5" name="TextBox 5"/>
          <p:cNvSpPr txBox="1"/>
          <p:nvPr/>
        </p:nvSpPr>
        <p:spPr>
          <a:xfrm>
            <a:off x="17246620" y="8934767"/>
            <a:ext cx="255151"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2287321" y="3480377"/>
            <a:ext cx="4971979" cy="1229695"/>
            <a:chOff x="0" y="0"/>
            <a:chExt cx="1838441" cy="454692"/>
          </a:xfrm>
        </p:grpSpPr>
        <p:sp>
          <p:nvSpPr>
            <p:cNvPr id="4" name="Freeform 4"/>
            <p:cNvSpPr/>
            <p:nvPr/>
          </p:nvSpPr>
          <p:spPr>
            <a:xfrm>
              <a:off x="0" y="0"/>
              <a:ext cx="1838441" cy="454692"/>
            </a:xfrm>
            <a:custGeom>
              <a:avLst/>
              <a:gdLst/>
              <a:ahLst/>
              <a:cxnLst/>
              <a:rect l="l" t="t" r="r" b="b"/>
              <a:pathLst>
                <a:path w="1838441" h="454692">
                  <a:moveTo>
                    <a:pt x="23357" y="0"/>
                  </a:moveTo>
                  <a:lnTo>
                    <a:pt x="1815085" y="0"/>
                  </a:lnTo>
                  <a:cubicBezTo>
                    <a:pt x="1821279" y="0"/>
                    <a:pt x="1827220" y="2461"/>
                    <a:pt x="1831600" y="6841"/>
                  </a:cubicBezTo>
                  <a:cubicBezTo>
                    <a:pt x="1835981" y="11221"/>
                    <a:pt x="1838441" y="17162"/>
                    <a:pt x="1838441" y="23357"/>
                  </a:cubicBezTo>
                  <a:lnTo>
                    <a:pt x="1838441" y="431336"/>
                  </a:lnTo>
                  <a:cubicBezTo>
                    <a:pt x="1838441" y="437530"/>
                    <a:pt x="1835981" y="443471"/>
                    <a:pt x="1831600" y="447851"/>
                  </a:cubicBezTo>
                  <a:cubicBezTo>
                    <a:pt x="1827220" y="452232"/>
                    <a:pt x="1821279" y="454692"/>
                    <a:pt x="1815085" y="454692"/>
                  </a:cubicBezTo>
                  <a:lnTo>
                    <a:pt x="23357" y="454692"/>
                  </a:lnTo>
                  <a:cubicBezTo>
                    <a:pt x="17162" y="454692"/>
                    <a:pt x="11221" y="452232"/>
                    <a:pt x="6841" y="447851"/>
                  </a:cubicBezTo>
                  <a:cubicBezTo>
                    <a:pt x="2461" y="443471"/>
                    <a:pt x="0" y="437530"/>
                    <a:pt x="0" y="431336"/>
                  </a:cubicBezTo>
                  <a:lnTo>
                    <a:pt x="0" y="23357"/>
                  </a:lnTo>
                  <a:cubicBezTo>
                    <a:pt x="0" y="17162"/>
                    <a:pt x="2461" y="11221"/>
                    <a:pt x="6841" y="6841"/>
                  </a:cubicBezTo>
                  <a:cubicBezTo>
                    <a:pt x="11221" y="2461"/>
                    <a:pt x="17162" y="0"/>
                    <a:pt x="23357"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1838441" cy="4927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1028700" y="2044049"/>
            <a:ext cx="497197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Front-end:</a:t>
            </a:r>
          </a:p>
        </p:txBody>
      </p:sp>
      <p:sp>
        <p:nvSpPr>
          <p:cNvPr id="7" name="TextBox 7"/>
          <p:cNvSpPr txBox="1"/>
          <p:nvPr/>
        </p:nvSpPr>
        <p:spPr>
          <a:xfrm>
            <a:off x="6349287" y="2044049"/>
            <a:ext cx="497197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Back-end:</a:t>
            </a:r>
          </a:p>
        </p:txBody>
      </p:sp>
      <p:grpSp>
        <p:nvGrpSpPr>
          <p:cNvPr id="8" name="Group 8"/>
          <p:cNvGrpSpPr/>
          <p:nvPr/>
        </p:nvGrpSpPr>
        <p:grpSpPr>
          <a:xfrm>
            <a:off x="1028700" y="3167712"/>
            <a:ext cx="4971979" cy="3427666"/>
            <a:chOff x="0" y="0"/>
            <a:chExt cx="1838441" cy="1267415"/>
          </a:xfrm>
        </p:grpSpPr>
        <p:sp>
          <p:nvSpPr>
            <p:cNvPr id="9" name="Freeform 9"/>
            <p:cNvSpPr/>
            <p:nvPr/>
          </p:nvSpPr>
          <p:spPr>
            <a:xfrm>
              <a:off x="0" y="0"/>
              <a:ext cx="1838441" cy="1267415"/>
            </a:xfrm>
            <a:custGeom>
              <a:avLst/>
              <a:gdLst/>
              <a:ahLst/>
              <a:cxnLst/>
              <a:rect l="l" t="t" r="r" b="b"/>
              <a:pathLst>
                <a:path w="1838441" h="1267415">
                  <a:moveTo>
                    <a:pt x="23357" y="0"/>
                  </a:moveTo>
                  <a:lnTo>
                    <a:pt x="1815085" y="0"/>
                  </a:lnTo>
                  <a:cubicBezTo>
                    <a:pt x="1821279" y="0"/>
                    <a:pt x="1827220" y="2461"/>
                    <a:pt x="1831600" y="6841"/>
                  </a:cubicBezTo>
                  <a:cubicBezTo>
                    <a:pt x="1835981" y="11221"/>
                    <a:pt x="1838441" y="17162"/>
                    <a:pt x="1838441" y="23357"/>
                  </a:cubicBezTo>
                  <a:lnTo>
                    <a:pt x="1838441" y="1244059"/>
                  </a:lnTo>
                  <a:cubicBezTo>
                    <a:pt x="1838441" y="1250253"/>
                    <a:pt x="1835981" y="1256194"/>
                    <a:pt x="1831600" y="1260574"/>
                  </a:cubicBezTo>
                  <a:cubicBezTo>
                    <a:pt x="1827220" y="1264955"/>
                    <a:pt x="1821279" y="1267415"/>
                    <a:pt x="1815085" y="1267415"/>
                  </a:cubicBezTo>
                  <a:lnTo>
                    <a:pt x="23357" y="1267415"/>
                  </a:lnTo>
                  <a:cubicBezTo>
                    <a:pt x="17162" y="1267415"/>
                    <a:pt x="11221" y="1264955"/>
                    <a:pt x="6841" y="1260574"/>
                  </a:cubicBezTo>
                  <a:cubicBezTo>
                    <a:pt x="2461" y="1256194"/>
                    <a:pt x="0" y="1250253"/>
                    <a:pt x="0" y="1244059"/>
                  </a:cubicBezTo>
                  <a:lnTo>
                    <a:pt x="0" y="23357"/>
                  </a:lnTo>
                  <a:cubicBezTo>
                    <a:pt x="0" y="17162"/>
                    <a:pt x="2461" y="11221"/>
                    <a:pt x="6841" y="6841"/>
                  </a:cubicBezTo>
                  <a:cubicBezTo>
                    <a:pt x="11221" y="2461"/>
                    <a:pt x="17162" y="0"/>
                    <a:pt x="23357" y="0"/>
                  </a:cubicBezTo>
                  <a:close/>
                </a:path>
              </a:pathLst>
            </a:custGeom>
            <a:solidFill>
              <a:srgbClr val="8AB7E2"/>
            </a:solidFill>
            <a:ln w="9525" cap="sq">
              <a:solidFill>
                <a:srgbClr val="000000"/>
              </a:solidFill>
              <a:prstDash val="solid"/>
              <a:miter/>
            </a:ln>
          </p:spPr>
        </p:sp>
        <p:sp>
          <p:nvSpPr>
            <p:cNvPr id="10" name="TextBox 10"/>
            <p:cNvSpPr txBox="1"/>
            <p:nvPr/>
          </p:nvSpPr>
          <p:spPr>
            <a:xfrm>
              <a:off x="0" y="-38100"/>
              <a:ext cx="1838441" cy="130551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214528" y="2678096"/>
            <a:ext cx="7188313" cy="3796344"/>
          </a:xfrm>
          <a:prstGeom prst="rect">
            <a:avLst/>
          </a:prstGeom>
        </p:spPr>
        <p:txBody>
          <a:bodyPr lIns="0" tIns="0" rIns="0" bIns="0" rtlCol="0" anchor="t">
            <a:spAutoFit/>
          </a:bodyPr>
          <a:lstStyle/>
          <a:p>
            <a:pPr algn="ctr">
              <a:lnSpc>
                <a:spcPts val="3276"/>
              </a:lnSpc>
            </a:pPr>
            <a:endParaRPr/>
          </a:p>
          <a:p>
            <a:pPr algn="ctr">
              <a:lnSpc>
                <a:spcPts val="3276"/>
              </a:lnSpc>
            </a:pPr>
            <a:endParaRPr/>
          </a:p>
          <a:p>
            <a:pPr algn="ctr">
              <a:lnSpc>
                <a:spcPts val="3276"/>
              </a:lnSpc>
            </a:pPr>
            <a:r>
              <a:rPr lang="en-US" sz="3180" spc="225">
                <a:solidFill>
                  <a:srgbClr val="000000"/>
                </a:solidFill>
                <a:latin typeface="Times New Roman Bold"/>
              </a:rPr>
              <a:t>JAVASCRIPT</a:t>
            </a:r>
          </a:p>
          <a:p>
            <a:pPr algn="ctr">
              <a:lnSpc>
                <a:spcPts val="3276"/>
              </a:lnSpc>
            </a:pPr>
            <a:endParaRPr lang="en-US" sz="3180" spc="225">
              <a:solidFill>
                <a:srgbClr val="000000"/>
              </a:solidFill>
              <a:latin typeface="Times New Roman Bold"/>
            </a:endParaRPr>
          </a:p>
          <a:p>
            <a:pPr algn="ctr">
              <a:lnSpc>
                <a:spcPts val="3276"/>
              </a:lnSpc>
            </a:pPr>
            <a:r>
              <a:rPr lang="en-US" sz="3180" spc="225">
                <a:solidFill>
                  <a:srgbClr val="000000"/>
                </a:solidFill>
                <a:latin typeface="Times New Roman Bold"/>
              </a:rPr>
              <a:t>REACT JS</a:t>
            </a:r>
          </a:p>
          <a:p>
            <a:pPr algn="ctr">
              <a:lnSpc>
                <a:spcPts val="3276"/>
              </a:lnSpc>
            </a:pPr>
            <a:endParaRPr lang="en-US" sz="3180" spc="225">
              <a:solidFill>
                <a:srgbClr val="000000"/>
              </a:solidFill>
              <a:latin typeface="Times New Roman Bold"/>
            </a:endParaRPr>
          </a:p>
          <a:p>
            <a:pPr algn="ctr">
              <a:lnSpc>
                <a:spcPts val="3276"/>
              </a:lnSpc>
            </a:pPr>
            <a:r>
              <a:rPr lang="en-US" sz="3180" spc="225">
                <a:solidFill>
                  <a:srgbClr val="000000"/>
                </a:solidFill>
                <a:latin typeface="Times New Roman Bold"/>
              </a:rPr>
              <a:t>NEXT JS</a:t>
            </a:r>
          </a:p>
          <a:p>
            <a:pPr algn="ctr">
              <a:lnSpc>
                <a:spcPts val="3276"/>
              </a:lnSpc>
            </a:pPr>
            <a:endParaRPr lang="en-US" sz="3180" spc="225">
              <a:solidFill>
                <a:srgbClr val="000000"/>
              </a:solidFill>
              <a:latin typeface="Times New Roman Bold"/>
            </a:endParaRPr>
          </a:p>
          <a:p>
            <a:pPr algn="ctr">
              <a:lnSpc>
                <a:spcPts val="3276"/>
              </a:lnSpc>
              <a:spcBef>
                <a:spcPct val="0"/>
              </a:spcBef>
            </a:pPr>
            <a:r>
              <a:rPr lang="en-US" sz="3180" spc="225">
                <a:solidFill>
                  <a:srgbClr val="000000"/>
                </a:solidFill>
                <a:latin typeface="Times New Roman Bold"/>
              </a:rPr>
              <a:t>BOOTSTRAP</a:t>
            </a:r>
          </a:p>
        </p:txBody>
      </p:sp>
      <p:grpSp>
        <p:nvGrpSpPr>
          <p:cNvPr id="12" name="Group 12"/>
          <p:cNvGrpSpPr/>
          <p:nvPr/>
        </p:nvGrpSpPr>
        <p:grpSpPr>
          <a:xfrm>
            <a:off x="6658011" y="3167712"/>
            <a:ext cx="4971979" cy="3427666"/>
            <a:chOff x="0" y="0"/>
            <a:chExt cx="1838441" cy="1267415"/>
          </a:xfrm>
        </p:grpSpPr>
        <p:sp>
          <p:nvSpPr>
            <p:cNvPr id="13" name="Freeform 13"/>
            <p:cNvSpPr/>
            <p:nvPr/>
          </p:nvSpPr>
          <p:spPr>
            <a:xfrm>
              <a:off x="0" y="0"/>
              <a:ext cx="1838441" cy="1267415"/>
            </a:xfrm>
            <a:custGeom>
              <a:avLst/>
              <a:gdLst/>
              <a:ahLst/>
              <a:cxnLst/>
              <a:rect l="l" t="t" r="r" b="b"/>
              <a:pathLst>
                <a:path w="1838441" h="1267415">
                  <a:moveTo>
                    <a:pt x="23357" y="0"/>
                  </a:moveTo>
                  <a:lnTo>
                    <a:pt x="1815085" y="0"/>
                  </a:lnTo>
                  <a:cubicBezTo>
                    <a:pt x="1821279" y="0"/>
                    <a:pt x="1827220" y="2461"/>
                    <a:pt x="1831600" y="6841"/>
                  </a:cubicBezTo>
                  <a:cubicBezTo>
                    <a:pt x="1835981" y="11221"/>
                    <a:pt x="1838441" y="17162"/>
                    <a:pt x="1838441" y="23357"/>
                  </a:cubicBezTo>
                  <a:lnTo>
                    <a:pt x="1838441" y="1244059"/>
                  </a:lnTo>
                  <a:cubicBezTo>
                    <a:pt x="1838441" y="1250253"/>
                    <a:pt x="1835981" y="1256194"/>
                    <a:pt x="1831600" y="1260574"/>
                  </a:cubicBezTo>
                  <a:cubicBezTo>
                    <a:pt x="1827220" y="1264955"/>
                    <a:pt x="1821279" y="1267415"/>
                    <a:pt x="1815085" y="1267415"/>
                  </a:cubicBezTo>
                  <a:lnTo>
                    <a:pt x="23357" y="1267415"/>
                  </a:lnTo>
                  <a:cubicBezTo>
                    <a:pt x="17162" y="1267415"/>
                    <a:pt x="11221" y="1264955"/>
                    <a:pt x="6841" y="1260574"/>
                  </a:cubicBezTo>
                  <a:cubicBezTo>
                    <a:pt x="2461" y="1256194"/>
                    <a:pt x="0" y="1250253"/>
                    <a:pt x="0" y="1244059"/>
                  </a:cubicBezTo>
                  <a:lnTo>
                    <a:pt x="0" y="23357"/>
                  </a:lnTo>
                  <a:cubicBezTo>
                    <a:pt x="0" y="17162"/>
                    <a:pt x="2461" y="11221"/>
                    <a:pt x="6841" y="6841"/>
                  </a:cubicBezTo>
                  <a:cubicBezTo>
                    <a:pt x="11221" y="2461"/>
                    <a:pt x="17162" y="0"/>
                    <a:pt x="23357"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1838441" cy="130551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a:off x="7791353" y="7154827"/>
            <a:ext cx="3055325" cy="855491"/>
          </a:xfrm>
          <a:custGeom>
            <a:avLst/>
            <a:gdLst/>
            <a:ahLst/>
            <a:cxnLst/>
            <a:rect l="l" t="t" r="r" b="b"/>
            <a:pathLst>
              <a:path w="3055325" h="855491">
                <a:moveTo>
                  <a:pt x="0" y="0"/>
                </a:moveTo>
                <a:lnTo>
                  <a:pt x="3055326" y="0"/>
                </a:lnTo>
                <a:lnTo>
                  <a:pt x="3055326" y="855491"/>
                </a:lnTo>
                <a:lnTo>
                  <a:pt x="0" y="85549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16"/>
          <p:cNvSpPr/>
          <p:nvPr/>
        </p:nvSpPr>
        <p:spPr>
          <a:xfrm>
            <a:off x="1671759" y="6711734"/>
            <a:ext cx="4328894" cy="1511178"/>
          </a:xfrm>
          <a:custGeom>
            <a:avLst/>
            <a:gdLst/>
            <a:ahLst/>
            <a:cxnLst/>
            <a:rect l="l" t="t" r="r" b="b"/>
            <a:pathLst>
              <a:path w="4328894" h="1511178">
                <a:moveTo>
                  <a:pt x="0" y="0"/>
                </a:moveTo>
                <a:lnTo>
                  <a:pt x="4328894" y="0"/>
                </a:lnTo>
                <a:lnTo>
                  <a:pt x="4328894" y="1511178"/>
                </a:lnTo>
                <a:lnTo>
                  <a:pt x="0" y="15111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Freeform 17"/>
          <p:cNvSpPr/>
          <p:nvPr/>
        </p:nvSpPr>
        <p:spPr>
          <a:xfrm>
            <a:off x="12429433" y="5110122"/>
            <a:ext cx="5124047" cy="1975087"/>
          </a:xfrm>
          <a:custGeom>
            <a:avLst/>
            <a:gdLst/>
            <a:ahLst/>
            <a:cxnLst/>
            <a:rect l="l" t="t" r="r" b="b"/>
            <a:pathLst>
              <a:path w="5124047" h="1975087">
                <a:moveTo>
                  <a:pt x="0" y="0"/>
                </a:moveTo>
                <a:lnTo>
                  <a:pt x="5124047" y="0"/>
                </a:lnTo>
                <a:lnTo>
                  <a:pt x="5124047" y="1975087"/>
                </a:lnTo>
                <a:lnTo>
                  <a:pt x="0" y="197508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8" name="Freeform 18"/>
          <p:cNvSpPr/>
          <p:nvPr/>
        </p:nvSpPr>
        <p:spPr>
          <a:xfrm>
            <a:off x="1028700" y="8461037"/>
            <a:ext cx="2604036" cy="1623972"/>
          </a:xfrm>
          <a:custGeom>
            <a:avLst/>
            <a:gdLst/>
            <a:ahLst/>
            <a:cxnLst/>
            <a:rect l="l" t="t" r="r" b="b"/>
            <a:pathLst>
              <a:path w="2604036" h="1623972">
                <a:moveTo>
                  <a:pt x="0" y="0"/>
                </a:moveTo>
                <a:lnTo>
                  <a:pt x="2604036" y="0"/>
                </a:lnTo>
                <a:lnTo>
                  <a:pt x="2604036" y="1623972"/>
                </a:lnTo>
                <a:lnTo>
                  <a:pt x="0" y="162397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9" name="Freeform 19"/>
          <p:cNvSpPr/>
          <p:nvPr/>
        </p:nvSpPr>
        <p:spPr>
          <a:xfrm>
            <a:off x="4698096" y="8461037"/>
            <a:ext cx="2605165" cy="1571240"/>
          </a:xfrm>
          <a:custGeom>
            <a:avLst/>
            <a:gdLst/>
            <a:ahLst/>
            <a:cxnLst/>
            <a:rect l="l" t="t" r="r" b="b"/>
            <a:pathLst>
              <a:path w="2605165" h="1571240">
                <a:moveTo>
                  <a:pt x="0" y="0"/>
                </a:moveTo>
                <a:lnTo>
                  <a:pt x="2605165" y="0"/>
                </a:lnTo>
                <a:lnTo>
                  <a:pt x="2605165" y="1571240"/>
                </a:lnTo>
                <a:lnTo>
                  <a:pt x="0" y="157124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0" name="TextBox 20"/>
          <p:cNvSpPr txBox="1"/>
          <p:nvPr/>
        </p:nvSpPr>
        <p:spPr>
          <a:xfrm>
            <a:off x="4866789" y="180099"/>
            <a:ext cx="9785634" cy="1195706"/>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Times New Roman Bold"/>
              </a:rPr>
              <a:t>Technologies Used</a:t>
            </a:r>
          </a:p>
        </p:txBody>
      </p:sp>
      <p:sp>
        <p:nvSpPr>
          <p:cNvPr id="21" name="TextBox 21"/>
          <p:cNvSpPr txBox="1"/>
          <p:nvPr/>
        </p:nvSpPr>
        <p:spPr>
          <a:xfrm>
            <a:off x="12166433" y="2196449"/>
            <a:ext cx="497197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Databases</a:t>
            </a:r>
          </a:p>
        </p:txBody>
      </p:sp>
      <p:sp>
        <p:nvSpPr>
          <p:cNvPr id="22" name="TextBox 22"/>
          <p:cNvSpPr txBox="1"/>
          <p:nvPr/>
        </p:nvSpPr>
        <p:spPr>
          <a:xfrm>
            <a:off x="5241120" y="4085700"/>
            <a:ext cx="7188313" cy="1317579"/>
          </a:xfrm>
          <a:prstGeom prst="rect">
            <a:avLst/>
          </a:prstGeom>
        </p:spPr>
        <p:txBody>
          <a:bodyPr lIns="0" tIns="0" rIns="0" bIns="0" rtlCol="0" anchor="t">
            <a:spAutoFit/>
          </a:bodyPr>
          <a:lstStyle/>
          <a:p>
            <a:pPr algn="ctr">
              <a:lnSpc>
                <a:spcPts val="3276"/>
              </a:lnSpc>
            </a:pPr>
            <a:r>
              <a:rPr lang="en-US" sz="3180" spc="225">
                <a:solidFill>
                  <a:srgbClr val="000000"/>
                </a:solidFill>
                <a:latin typeface="Times New Roman Bold"/>
              </a:rPr>
              <a:t>NodeJS, </a:t>
            </a:r>
          </a:p>
          <a:p>
            <a:pPr algn="ctr">
              <a:lnSpc>
                <a:spcPts val="3276"/>
              </a:lnSpc>
            </a:pPr>
            <a:endParaRPr lang="en-US" sz="3180" spc="225">
              <a:solidFill>
                <a:srgbClr val="000000"/>
              </a:solidFill>
              <a:latin typeface="Times New Roman Bold"/>
            </a:endParaRPr>
          </a:p>
          <a:p>
            <a:pPr algn="ctr">
              <a:lnSpc>
                <a:spcPts val="3276"/>
              </a:lnSpc>
              <a:spcBef>
                <a:spcPct val="0"/>
              </a:spcBef>
            </a:pPr>
            <a:r>
              <a:rPr lang="en-US" sz="3180" spc="225">
                <a:solidFill>
                  <a:srgbClr val="000000"/>
                </a:solidFill>
                <a:latin typeface="Times New Roman Bold"/>
              </a:rPr>
              <a:t>ExpressJS​</a:t>
            </a:r>
          </a:p>
        </p:txBody>
      </p:sp>
      <p:sp>
        <p:nvSpPr>
          <p:cNvPr id="23" name="TextBox 23"/>
          <p:cNvSpPr txBox="1"/>
          <p:nvPr/>
        </p:nvSpPr>
        <p:spPr>
          <a:xfrm>
            <a:off x="11179154" y="3844800"/>
            <a:ext cx="7188313" cy="491325"/>
          </a:xfrm>
          <a:prstGeom prst="rect">
            <a:avLst/>
          </a:prstGeom>
        </p:spPr>
        <p:txBody>
          <a:bodyPr lIns="0" tIns="0" rIns="0" bIns="0" rtlCol="0" anchor="t">
            <a:spAutoFit/>
          </a:bodyPr>
          <a:lstStyle/>
          <a:p>
            <a:pPr algn="ctr">
              <a:lnSpc>
                <a:spcPts val="3276"/>
              </a:lnSpc>
              <a:spcBef>
                <a:spcPct val="0"/>
              </a:spcBef>
            </a:pPr>
            <a:r>
              <a:rPr lang="en-US" sz="3180" spc="225">
                <a:solidFill>
                  <a:srgbClr val="000000"/>
                </a:solidFill>
                <a:latin typeface="Times New Roman Bold"/>
              </a:rPr>
              <a:t>MONGODB</a:t>
            </a:r>
          </a:p>
        </p:txBody>
      </p:sp>
      <p:sp>
        <p:nvSpPr>
          <p:cNvPr id="24" name="TextBox 24"/>
          <p:cNvSpPr txBox="1"/>
          <p:nvPr/>
        </p:nvSpPr>
        <p:spPr>
          <a:xfrm>
            <a:off x="17235368" y="8934767"/>
            <a:ext cx="27765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879178" y="884997"/>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STEP BY STEP PROCESS​</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TextBox 16"/>
          <p:cNvSpPr txBox="1"/>
          <p:nvPr/>
        </p:nvSpPr>
        <p:spPr>
          <a:xfrm>
            <a:off x="5580371" y="2070542"/>
            <a:ext cx="7614881" cy="6593459"/>
          </a:xfrm>
          <a:prstGeom prst="rect">
            <a:avLst/>
          </a:prstGeom>
        </p:spPr>
        <p:txBody>
          <a:bodyPr lIns="0" tIns="0" rIns="0" bIns="0" rtlCol="0" anchor="t">
            <a:spAutoFit/>
          </a:bodyPr>
          <a:lstStyle/>
          <a:p>
            <a:pPr algn="just">
              <a:lnSpc>
                <a:spcPts val="6492"/>
              </a:lnSpc>
            </a:pPr>
            <a:endParaRPr/>
          </a:p>
          <a:p>
            <a:pPr marL="928368" lvl="1" indent="-464184" algn="just">
              <a:lnSpc>
                <a:spcPts val="6492"/>
              </a:lnSpc>
              <a:buFont typeface="Arial"/>
              <a:buChar char="•"/>
            </a:pPr>
            <a:r>
              <a:rPr lang="en-US" sz="4299" spc="305">
                <a:solidFill>
                  <a:srgbClr val="000000"/>
                </a:solidFill>
                <a:latin typeface="Times New Roman"/>
              </a:rPr>
              <a:t>Sign Up</a:t>
            </a:r>
          </a:p>
          <a:p>
            <a:pPr marL="928368" lvl="1" indent="-464184" algn="just">
              <a:lnSpc>
                <a:spcPts val="6492"/>
              </a:lnSpc>
              <a:buFont typeface="Arial"/>
              <a:buChar char="•"/>
            </a:pPr>
            <a:r>
              <a:rPr lang="en-US" sz="4299" spc="305">
                <a:solidFill>
                  <a:srgbClr val="000000"/>
                </a:solidFill>
                <a:latin typeface="Times New Roman"/>
              </a:rPr>
              <a:t>Login</a:t>
            </a:r>
          </a:p>
          <a:p>
            <a:pPr marL="928368" lvl="1" indent="-464184" algn="just">
              <a:lnSpc>
                <a:spcPts val="6492"/>
              </a:lnSpc>
              <a:buFont typeface="Arial"/>
              <a:buChar char="•"/>
            </a:pPr>
            <a:r>
              <a:rPr lang="en-US" sz="4299" spc="305">
                <a:solidFill>
                  <a:srgbClr val="000000"/>
                </a:solidFill>
                <a:latin typeface="Times New Roman"/>
              </a:rPr>
              <a:t>Profile Creation</a:t>
            </a:r>
          </a:p>
          <a:p>
            <a:pPr marL="928368" lvl="1" indent="-464184" algn="just">
              <a:lnSpc>
                <a:spcPts val="6492"/>
              </a:lnSpc>
              <a:buFont typeface="Arial"/>
              <a:buChar char="•"/>
            </a:pPr>
            <a:r>
              <a:rPr lang="en-US" sz="4299" spc="305">
                <a:solidFill>
                  <a:srgbClr val="000000"/>
                </a:solidFill>
                <a:latin typeface="Times New Roman"/>
              </a:rPr>
              <a:t>Connecting with Others</a:t>
            </a:r>
          </a:p>
          <a:p>
            <a:pPr marL="928368" lvl="1" indent="-464184" algn="just">
              <a:lnSpc>
                <a:spcPts val="6492"/>
              </a:lnSpc>
              <a:buFont typeface="Arial"/>
              <a:buChar char="•"/>
            </a:pPr>
            <a:r>
              <a:rPr lang="en-US" sz="4299" spc="305">
                <a:solidFill>
                  <a:srgbClr val="000000"/>
                </a:solidFill>
                <a:latin typeface="Times New Roman"/>
              </a:rPr>
              <a:t>Content Creation</a:t>
            </a:r>
          </a:p>
          <a:p>
            <a:pPr marL="928368" lvl="1" indent="-464184" algn="just">
              <a:lnSpc>
                <a:spcPts val="6492"/>
              </a:lnSpc>
              <a:buFont typeface="Arial"/>
              <a:buChar char="•"/>
            </a:pPr>
            <a:r>
              <a:rPr lang="en-US" sz="4299" spc="305">
                <a:solidFill>
                  <a:srgbClr val="000000"/>
                </a:solidFill>
                <a:latin typeface="Times New Roman"/>
              </a:rPr>
              <a:t>Interacting with Content</a:t>
            </a:r>
          </a:p>
          <a:p>
            <a:pPr algn="just">
              <a:lnSpc>
                <a:spcPts val="6492"/>
              </a:lnSpc>
            </a:pPr>
            <a:endParaRPr lang="en-US" sz="4299" spc="305">
              <a:solidFill>
                <a:srgbClr val="000000"/>
              </a:solidFill>
              <a:latin typeface="Times New Roman"/>
            </a:endParaRPr>
          </a:p>
        </p:txBody>
      </p:sp>
      <p:sp>
        <p:nvSpPr>
          <p:cNvPr id="17" name="TextBox 17"/>
          <p:cNvSpPr txBox="1"/>
          <p:nvPr/>
        </p:nvSpPr>
        <p:spPr>
          <a:xfrm>
            <a:off x="17267694" y="8934767"/>
            <a:ext cx="21300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68593" y="305196"/>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DATA FLOW DIAGRAM</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5548315" y="1757500"/>
            <a:ext cx="7894213" cy="6713736"/>
          </a:xfrm>
          <a:custGeom>
            <a:avLst/>
            <a:gdLst/>
            <a:ahLst/>
            <a:cxnLst/>
            <a:rect l="l" t="t" r="r" b="b"/>
            <a:pathLst>
              <a:path w="7894213" h="6713736">
                <a:moveTo>
                  <a:pt x="0" y="0"/>
                </a:moveTo>
                <a:lnTo>
                  <a:pt x="7894213" y="0"/>
                </a:lnTo>
                <a:lnTo>
                  <a:pt x="7894213" y="6713736"/>
                </a:lnTo>
                <a:lnTo>
                  <a:pt x="0" y="6713736"/>
                </a:lnTo>
                <a:lnTo>
                  <a:pt x="0" y="0"/>
                </a:lnTo>
                <a:close/>
              </a:path>
            </a:pathLst>
          </a:custGeom>
          <a:blipFill>
            <a:blip r:embed="rId27"/>
            <a:stretch>
              <a:fillRect l="-72" t="-153" r="-1590"/>
            </a:stretch>
          </a:blipFill>
        </p:spPr>
      </p:sp>
      <p:sp>
        <p:nvSpPr>
          <p:cNvPr id="17" name="TextBox 17"/>
          <p:cNvSpPr txBox="1"/>
          <p:nvPr/>
        </p:nvSpPr>
        <p:spPr>
          <a:xfrm>
            <a:off x="17243762" y="8934767"/>
            <a:ext cx="26086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968593" y="305196"/>
            <a:ext cx="13829515" cy="1042670"/>
          </a:xfrm>
          <a:prstGeom prst="rect">
            <a:avLst/>
          </a:prstGeom>
        </p:spPr>
        <p:txBody>
          <a:bodyPr lIns="0" tIns="0" rIns="0" bIns="0" rtlCol="0" anchor="t">
            <a:spAutoFit/>
          </a:bodyPr>
          <a:lstStyle/>
          <a:p>
            <a:pPr algn="ctr">
              <a:lnSpc>
                <a:spcPts val="6789"/>
              </a:lnSpc>
            </a:pPr>
            <a:r>
              <a:rPr lang="en-US" sz="6999">
                <a:solidFill>
                  <a:srgbClr val="000000"/>
                </a:solidFill>
                <a:latin typeface="Times New Roman Bold"/>
              </a:rPr>
              <a:t>Level-1</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6" name="Freeform 16"/>
          <p:cNvSpPr/>
          <p:nvPr/>
        </p:nvSpPr>
        <p:spPr>
          <a:xfrm>
            <a:off x="5128994" y="1880675"/>
            <a:ext cx="7643964" cy="6525650"/>
          </a:xfrm>
          <a:custGeom>
            <a:avLst/>
            <a:gdLst/>
            <a:ahLst/>
            <a:cxnLst/>
            <a:rect l="l" t="t" r="r" b="b"/>
            <a:pathLst>
              <a:path w="7643964" h="6525650">
                <a:moveTo>
                  <a:pt x="0" y="0"/>
                </a:moveTo>
                <a:lnTo>
                  <a:pt x="7643964" y="0"/>
                </a:lnTo>
                <a:lnTo>
                  <a:pt x="7643964" y="6525650"/>
                </a:lnTo>
                <a:lnTo>
                  <a:pt x="0" y="6525650"/>
                </a:lnTo>
                <a:lnTo>
                  <a:pt x="0" y="0"/>
                </a:lnTo>
                <a:close/>
              </a:path>
            </a:pathLst>
          </a:custGeom>
          <a:blipFill>
            <a:blip r:embed="rId27"/>
            <a:stretch>
              <a:fillRect l="-1599" t="-526" b="-2160"/>
            </a:stretch>
          </a:blipFill>
        </p:spPr>
      </p:sp>
      <p:sp>
        <p:nvSpPr>
          <p:cNvPr id="17" name="TextBox 17"/>
          <p:cNvSpPr txBox="1"/>
          <p:nvPr/>
        </p:nvSpPr>
        <p:spPr>
          <a:xfrm>
            <a:off x="17235428" y="8934767"/>
            <a:ext cx="27753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479</Words>
  <Application>Microsoft Office PowerPoint</Application>
  <PresentationFormat>Custom</PresentationFormat>
  <Paragraphs>124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Open Sans Light</vt:lpstr>
      <vt:lpstr>Arial</vt:lpstr>
      <vt:lpstr>Times New Roman Bold</vt:lpstr>
      <vt:lpstr>Canva Sans</vt:lpstr>
      <vt:lpstr>Canva Sans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Divyambica Vasa</dc:creator>
  <cp:lastModifiedBy>Microsoft account</cp:lastModifiedBy>
  <cp:revision>2</cp:revision>
  <dcterms:created xsi:type="dcterms:W3CDTF">2006-08-16T00:00:00Z</dcterms:created>
  <dcterms:modified xsi:type="dcterms:W3CDTF">2024-05-11T02:24:32Z</dcterms:modified>
  <dc:identifier>DAGESJTFK1c</dc:identifier>
</cp:coreProperties>
</file>